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5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0" r:id="rId1"/>
  </p:sldMasterIdLst>
  <p:notesMasterIdLst>
    <p:notesMasterId r:id="rId42"/>
  </p:notesMasterIdLst>
  <p:sldIdLst>
    <p:sldId id="256" r:id="rId2"/>
    <p:sldId id="385" r:id="rId3"/>
    <p:sldId id="386" r:id="rId4"/>
    <p:sldId id="387" r:id="rId5"/>
    <p:sldId id="389" r:id="rId6"/>
    <p:sldId id="323" r:id="rId7"/>
    <p:sldId id="283" r:id="rId8"/>
    <p:sldId id="328" r:id="rId9"/>
    <p:sldId id="372" r:id="rId10"/>
    <p:sldId id="284" r:id="rId11"/>
    <p:sldId id="271" r:id="rId12"/>
    <p:sldId id="264" r:id="rId13"/>
    <p:sldId id="329" r:id="rId14"/>
    <p:sldId id="330" r:id="rId15"/>
    <p:sldId id="352" r:id="rId16"/>
    <p:sldId id="374" r:id="rId17"/>
    <p:sldId id="331" r:id="rId18"/>
    <p:sldId id="334" r:id="rId19"/>
    <p:sldId id="333" r:id="rId20"/>
    <p:sldId id="376" r:id="rId21"/>
    <p:sldId id="378" r:id="rId22"/>
    <p:sldId id="379" r:id="rId23"/>
    <p:sldId id="306" r:id="rId24"/>
    <p:sldId id="305" r:id="rId25"/>
    <p:sldId id="351" r:id="rId26"/>
    <p:sldId id="272" r:id="rId27"/>
    <p:sldId id="363" r:id="rId28"/>
    <p:sldId id="364" r:id="rId29"/>
    <p:sldId id="365" r:id="rId30"/>
    <p:sldId id="366" r:id="rId31"/>
    <p:sldId id="367" r:id="rId32"/>
    <p:sldId id="368" r:id="rId33"/>
    <p:sldId id="370" r:id="rId34"/>
    <p:sldId id="371" r:id="rId35"/>
    <p:sldId id="273" r:id="rId36"/>
    <p:sldId id="381" r:id="rId37"/>
    <p:sldId id="382" r:id="rId38"/>
    <p:sldId id="383" r:id="rId39"/>
    <p:sldId id="293" r:id="rId40"/>
    <p:sldId id="38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82AC"/>
    <a:srgbClr val="AA59A2"/>
    <a:srgbClr val="FFFFFF"/>
    <a:srgbClr val="7DC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9" autoAdjust="0"/>
    <p:restoredTop sz="79613" autoAdjust="0"/>
  </p:normalViewPr>
  <p:slideViewPr>
    <p:cSldViewPr snapToGrid="0">
      <p:cViewPr varScale="1">
        <p:scale>
          <a:sx n="103" d="100"/>
          <a:sy n="103" d="100"/>
        </p:scale>
        <p:origin x="600" y="108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Představení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Xamarin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Layouty</a:t>
          </a:r>
          <a:endParaRPr lang="en-US" dirty="0">
            <a:solidFill>
              <a:schemeClr val="bg1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Představení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Layouty</a:t>
          </a:r>
          <a:endParaRPr lang="en-US" dirty="0">
            <a:solidFill>
              <a:schemeClr val="bg1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Layouty</a:t>
          </a:r>
          <a:endParaRPr lang="en-US" dirty="0">
            <a:solidFill>
              <a:schemeClr val="bg1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Layouty</a:t>
          </a:r>
          <a:endParaRPr lang="en-US" dirty="0">
            <a:solidFill>
              <a:schemeClr val="bg1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Layouty</a:t>
          </a:r>
          <a:endParaRPr lang="en-US" dirty="0">
            <a:solidFill>
              <a:schemeClr val="bg1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Layouty</a:t>
          </a:r>
          <a:endParaRPr lang="en-US" dirty="0">
            <a:solidFill>
              <a:schemeClr val="bg1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Kontrolky</a:t>
          </a:r>
          <a:endParaRPr lang="en-US" dirty="0">
            <a:solidFill>
              <a:schemeClr val="bg1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Kontrolky</a:t>
          </a:r>
          <a:endParaRPr lang="en-US" dirty="0">
            <a:solidFill>
              <a:schemeClr val="bg1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Kontrolky</a:t>
          </a:r>
          <a:endParaRPr lang="en-US" dirty="0">
            <a:solidFill>
              <a:schemeClr val="bg1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Kontrolky</a:t>
          </a:r>
          <a:endParaRPr lang="en-US" dirty="0">
            <a:solidFill>
              <a:schemeClr val="bg1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Kontrolky</a:t>
          </a:r>
          <a:endParaRPr lang="en-US" dirty="0">
            <a:solidFill>
              <a:schemeClr val="bg1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Představení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Kontrolky</a:t>
          </a:r>
          <a:endParaRPr lang="en-US" dirty="0">
            <a:solidFill>
              <a:schemeClr val="bg1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Kontrolky</a:t>
          </a:r>
          <a:endParaRPr lang="en-US" dirty="0">
            <a:solidFill>
              <a:schemeClr val="bg1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Kontrolky</a:t>
          </a:r>
          <a:endParaRPr lang="en-US" dirty="0">
            <a:solidFill>
              <a:schemeClr val="bg1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Kontrolky</a:t>
          </a:r>
          <a:endParaRPr lang="en-US" dirty="0">
            <a:solidFill>
              <a:schemeClr val="bg1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Kontrolky</a:t>
          </a:r>
          <a:endParaRPr lang="en-US" dirty="0">
            <a:solidFill>
              <a:schemeClr val="bg1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Bonus - Stránky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C23663F3-B016-49AE-8F9A-685C21CE7C30}" type="presParOf" srcId="{9B2FD640-83E7-4FB7-9FE7-31CCC4FAEE2C}" destId="{240F66D7-5F10-4764-A2D8-9F0A4DF88587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Bonus - Stránky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C23663F3-B016-49AE-8F9A-685C21CE7C30}" type="presParOf" srcId="{9B2FD640-83E7-4FB7-9FE7-31CCC4FAEE2C}" destId="{240F66D7-5F10-4764-A2D8-9F0A4DF88587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Bonus - Stránky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C23663F3-B016-49AE-8F9A-685C21CE7C30}" type="presParOf" srcId="{9B2FD640-83E7-4FB7-9FE7-31CCC4FAEE2C}" destId="{240F66D7-5F10-4764-A2D8-9F0A4DF88587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Bonus - Stránky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C23663F3-B016-49AE-8F9A-685C21CE7C30}" type="presParOf" srcId="{9B2FD640-83E7-4FB7-9FE7-31CCC4FAEE2C}" destId="{240F66D7-5F10-4764-A2D8-9F0A4DF88587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Představení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Xamarin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Xamarin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Xamarin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Xamarin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Xamarin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Představení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Xamarin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Představení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Kontrolky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Kontrolky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Kontrolky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Kontrolky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Kontrolky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Představení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Kontrolky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Kontrolky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Kontrolky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Kontrolky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Kontrolky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5953" y="0"/>
          <a:ext cx="12180093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Bonus - Stránky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3235" y="0"/>
        <a:ext cx="11825529" cy="354564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5953" y="0"/>
          <a:ext cx="12180093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Bonus - Stránky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3235" y="0"/>
        <a:ext cx="11825529" cy="354564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5953" y="0"/>
          <a:ext cx="12180093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Bonus - Stránky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3235" y="0"/>
        <a:ext cx="11825529" cy="354564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5953" y="0"/>
          <a:ext cx="12180093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Bonus - Stránky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3235" y="0"/>
        <a:ext cx="11825529" cy="3545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Představení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Xamarin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Xamarin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Xamarin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Xamarin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Xamarin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795E8-66B5-4696-B483-F1F9FA0B53D4}" type="datetimeFigureOut">
              <a:rPr lang="cs-CZ" smtClean="0"/>
              <a:t>14.02.2022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3A0E2-AD07-41C5-B242-3B425ECC781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141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E3A0E2-AD07-41C5-B242-3B425ECC781C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5985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920D8-C906-41F5-9ADC-FAE55DB63D22}" type="slidenum">
              <a:rPr lang="sk-SK" smtClean="0"/>
              <a:t>12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25507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920D8-C906-41F5-9ADC-FAE55DB63D22}" type="slidenum">
              <a:rPr lang="sk-SK" smtClean="0"/>
              <a:t>17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39090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more than 40 controls, layouts, and pages to mix and match from.</a:t>
            </a:r>
          </a:p>
          <a:p>
            <a:r>
              <a:rPr lang="en-US" dirty="0"/>
              <a:t>These are all of the controls you have out of the box, you can</a:t>
            </a:r>
            <a:r>
              <a:rPr lang="en-US" baseline="0" dirty="0"/>
              <a:t> of course create your own.</a:t>
            </a:r>
          </a:p>
          <a:p>
            <a:r>
              <a:rPr lang="en-US" baseline="0" dirty="0"/>
              <a:t>What is unique is you get the native control and have access to it.</a:t>
            </a:r>
          </a:p>
          <a:p>
            <a:r>
              <a:rPr lang="en-US" baseline="0" dirty="0"/>
              <a:t>Consider an Entry Field</a:t>
            </a:r>
          </a:p>
          <a:p>
            <a:r>
              <a:rPr lang="en-US" baseline="0" dirty="0"/>
              <a:t>On iOS it is mapped to </a:t>
            </a:r>
            <a:r>
              <a:rPr lang="en-US" baseline="0" dirty="0" err="1"/>
              <a:t>UITextField</a:t>
            </a:r>
            <a:endParaRPr lang="en-US" baseline="0" dirty="0"/>
          </a:p>
          <a:p>
            <a:r>
              <a:rPr lang="en-US" baseline="0" dirty="0"/>
              <a:t>Android it is </a:t>
            </a:r>
            <a:r>
              <a:rPr lang="en-US" baseline="0" dirty="0" err="1"/>
              <a:t>EditText</a:t>
            </a:r>
            <a:endParaRPr lang="en-US" baseline="0" dirty="0"/>
          </a:p>
          <a:p>
            <a:r>
              <a:rPr lang="en-US" baseline="0" dirty="0"/>
              <a:t>Windows </a:t>
            </a:r>
            <a:r>
              <a:rPr lang="en-US" baseline="0" dirty="0" err="1"/>
              <a:t>Phoen</a:t>
            </a:r>
            <a:r>
              <a:rPr lang="en-US" baseline="0" dirty="0"/>
              <a:t> it is a </a:t>
            </a:r>
            <a:r>
              <a:rPr lang="en-US" baseline="0" dirty="0" err="1"/>
              <a:t>TextBox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58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of a page</a:t>
            </a:r>
            <a:r>
              <a:rPr lang="en-US" baseline="0" dirty="0"/>
              <a:t> are layouts</a:t>
            </a:r>
          </a:p>
          <a:p>
            <a:r>
              <a:rPr lang="en-US" baseline="0" dirty="0"/>
              <a:t>A lot of options from something simple like a stack panel to complex and powerful grids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4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AAD347D-5ACD-4C99-B74B-A9C85AD731AF}" type="datetimeFigureOut">
              <a:rPr lang="en-US" smtClean="0"/>
              <a:t>2022-02-14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5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2022-02-14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5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2022-02-14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634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53631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07" indent="0">
              <a:buNone/>
              <a:tabLst/>
              <a:defRPr sz="1471"/>
            </a:lvl3pPr>
            <a:lvl4pPr marL="338480" indent="0">
              <a:buNone/>
              <a:defRPr/>
            </a:lvl4pPr>
            <a:lvl5pPr marL="50421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153631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07" indent="0">
              <a:buNone/>
              <a:tabLst/>
              <a:defRPr sz="1471"/>
            </a:lvl3pPr>
            <a:lvl4pPr marL="338480" indent="0">
              <a:buNone/>
              <a:defRPr/>
            </a:lvl4pPr>
            <a:lvl5pPr marL="50421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907649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12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2022-02-14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9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2022-02-14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04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2022-02-14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97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2022-02-14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7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2022-02-14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4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2022-02-14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1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2022-02-14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3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2022-02-14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759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AAD347D-5ACD-4C99-B74B-A9C85AD731AF}" type="datetimeFigureOut">
              <a:rPr lang="en-US" smtClean="0"/>
              <a:t>2022-02-14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2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7.png"/><Relationship Id="rId9" Type="http://schemas.microsoft.com/office/2007/relationships/diagramDrawing" Target="../diagrams/drawing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7.png"/><Relationship Id="rId9" Type="http://schemas.microsoft.com/office/2007/relationships/diagramDrawing" Target="../diagrams/drawing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1.xml"/><Relationship Id="rId3" Type="http://schemas.openxmlformats.org/officeDocument/2006/relationships/hyperlink" Target="https://www.xamarin.com/download" TargetMode="External"/><Relationship Id="rId7" Type="http://schemas.openxmlformats.org/officeDocument/2006/relationships/diagramLayout" Target="../diagrams/layout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1.xml"/><Relationship Id="rId5" Type="http://schemas.openxmlformats.org/officeDocument/2006/relationships/image" Target="../media/image10.png"/><Relationship Id="rId10" Type="http://schemas.microsoft.com/office/2007/relationships/diagramDrawing" Target="../diagrams/drawing11.xml"/><Relationship Id="rId4" Type="http://schemas.openxmlformats.org/officeDocument/2006/relationships/image" Target="../media/image9.png"/><Relationship Id="rId9" Type="http://schemas.openxmlformats.org/officeDocument/2006/relationships/diagramColors" Target="../diagrams/colors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openxmlformats.org/officeDocument/2006/relationships/image" Target="../media/image17.png"/><Relationship Id="rId9" Type="http://schemas.microsoft.com/office/2007/relationships/diagramDrawing" Target="../diagrams/drawing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2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4" Type="http://schemas.openxmlformats.org/officeDocument/2006/relationships/image" Target="../media/image20.png"/><Relationship Id="rId9" Type="http://schemas.microsoft.com/office/2007/relationships/diagramDrawing" Target="../diagrams/drawing20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2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4" Type="http://schemas.openxmlformats.org/officeDocument/2006/relationships/diagramData" Target="../diagrams/data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6.xm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microsoft.com/office/2007/relationships/diagramDrawing" Target="../diagrams/drawing2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diagramColors" Target="../diagrams/colors26.xml"/><Relationship Id="rId5" Type="http://schemas.openxmlformats.org/officeDocument/2006/relationships/image" Target="../media/image26.png"/><Relationship Id="rId10" Type="http://schemas.openxmlformats.org/officeDocument/2006/relationships/diagramQuickStyle" Target="../diagrams/quickStyle26.xml"/><Relationship Id="rId4" Type="http://schemas.openxmlformats.org/officeDocument/2006/relationships/image" Target="../media/image25.png"/><Relationship Id="rId9" Type="http://schemas.openxmlformats.org/officeDocument/2006/relationships/diagramLayout" Target="../diagrams/layout2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7.xml"/><Relationship Id="rId3" Type="http://schemas.openxmlformats.org/officeDocument/2006/relationships/image" Target="../media/image30.png"/><Relationship Id="rId7" Type="http://schemas.openxmlformats.org/officeDocument/2006/relationships/diagramData" Target="../diagrams/data2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diagramDrawing" Target="../diagrams/drawing27.xml"/><Relationship Id="rId5" Type="http://schemas.openxmlformats.org/officeDocument/2006/relationships/image" Target="../media/image32.png"/><Relationship Id="rId10" Type="http://schemas.openxmlformats.org/officeDocument/2006/relationships/diagramColors" Target="../diagrams/colors27.xml"/><Relationship Id="rId4" Type="http://schemas.openxmlformats.org/officeDocument/2006/relationships/image" Target="../media/image31.png"/><Relationship Id="rId9" Type="http://schemas.openxmlformats.org/officeDocument/2006/relationships/diagramQuickStyle" Target="../diagrams/quickStyle2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8.xml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microsoft.com/office/2007/relationships/diagramDrawing" Target="../diagrams/drawing2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diagramColors" Target="../diagrams/colors28.xml"/><Relationship Id="rId5" Type="http://schemas.openxmlformats.org/officeDocument/2006/relationships/image" Target="../media/image37.png"/><Relationship Id="rId10" Type="http://schemas.openxmlformats.org/officeDocument/2006/relationships/diagramQuickStyle" Target="../diagrams/quickStyle28.xml"/><Relationship Id="rId4" Type="http://schemas.openxmlformats.org/officeDocument/2006/relationships/image" Target="../media/image36.png"/><Relationship Id="rId9" Type="http://schemas.openxmlformats.org/officeDocument/2006/relationships/diagramLayout" Target="../diagrams/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29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4" Type="http://schemas.openxmlformats.org/officeDocument/2006/relationships/diagramData" Target="../diagrams/data29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43.png"/><Relationship Id="rId7" Type="http://schemas.openxmlformats.org/officeDocument/2006/relationships/diagramColors" Target="../diagrams/colors30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4" Type="http://schemas.openxmlformats.org/officeDocument/2006/relationships/diagramData" Target="../diagrams/data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microsoft.com/office/2007/relationships/diagramDrawing" Target="../diagrams/drawing3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diagramColors" Target="../diagrams/colors31.xml"/><Relationship Id="rId5" Type="http://schemas.openxmlformats.org/officeDocument/2006/relationships/image" Target="../media/image47.png"/><Relationship Id="rId10" Type="http://schemas.openxmlformats.org/officeDocument/2006/relationships/diagramQuickStyle" Target="../diagrams/quickStyle31.xml"/><Relationship Id="rId4" Type="http://schemas.openxmlformats.org/officeDocument/2006/relationships/image" Target="../media/image46.png"/><Relationship Id="rId9" Type="http://schemas.openxmlformats.org/officeDocument/2006/relationships/diagramLayout" Target="../diagrams/layout31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32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2.xml"/><Relationship Id="rId5" Type="http://schemas.openxmlformats.org/officeDocument/2006/relationships/diagramLayout" Target="../diagrams/layout32.xml"/><Relationship Id="rId4" Type="http://schemas.openxmlformats.org/officeDocument/2006/relationships/diagramData" Target="../diagrams/data3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33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3.xml"/><Relationship Id="rId5" Type="http://schemas.openxmlformats.org/officeDocument/2006/relationships/diagramLayout" Target="../diagrams/layout33.xml"/><Relationship Id="rId4" Type="http://schemas.openxmlformats.org/officeDocument/2006/relationships/diagramData" Target="../diagrams/data33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34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57.png"/><Relationship Id="rId7" Type="http://schemas.openxmlformats.org/officeDocument/2006/relationships/diagramColors" Target="../diagrams/colors35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59.png"/><Relationship Id="rId7" Type="http://schemas.openxmlformats.org/officeDocument/2006/relationships/diagramColors" Target="../diagrams/colors36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4" Type="http://schemas.openxmlformats.org/officeDocument/2006/relationships/diagramData" Target="../diagrams/data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4.png"/><Relationship Id="rId9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7.png"/><Relationship Id="rId9" Type="http://schemas.microsoft.com/office/2007/relationships/diagramDrawing" Target="../diagrams/drawin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7.png"/><Relationship Id="rId9" Type="http://schemas.microsoft.com/office/2007/relationships/diagramDrawing" Target="../diagrams/drawin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0ADB4E-94F7-4499-A048-25702426F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739C1-88E5-4F57-A841-A7C8FCEC7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571999"/>
            <a:ext cx="7772400" cy="1851178"/>
          </a:xfrm>
        </p:spPr>
        <p:txBody>
          <a:bodyPr>
            <a:normAutofit/>
          </a:bodyPr>
          <a:lstStyle/>
          <a:p>
            <a:r>
              <a:rPr lang="cs-CZ" dirty="0"/>
              <a:t>PV239 - 01 Úvod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41AC4-A104-493E-BE3A-BC9165169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571999"/>
            <a:ext cx="3200400" cy="1851178"/>
          </a:xfrm>
        </p:spPr>
        <p:txBody>
          <a:bodyPr>
            <a:normAutofit/>
          </a:bodyPr>
          <a:lstStyle/>
          <a:p>
            <a:r>
              <a:rPr lang="cs-CZ" dirty="0"/>
              <a:t>Roman Ja</a:t>
            </a:r>
            <a:r>
              <a:rPr lang="sk-SK" dirty="0"/>
              <a:t>šek, Ondřej Slimák</a:t>
            </a:r>
          </a:p>
          <a:p>
            <a:r>
              <a:rPr lang="sk-SK" dirty="0"/>
              <a:t>Riganti s.r.o.</a:t>
            </a:r>
            <a:endParaRPr lang="cs-CZ" dirty="0"/>
          </a:p>
          <a:p>
            <a:r>
              <a:rPr lang="sk-SK" dirty="0" err="1"/>
              <a:t>roman.jasek</a:t>
            </a:r>
            <a:r>
              <a:rPr lang="en-US" dirty="0"/>
              <a:t>@riganti.cz</a:t>
            </a:r>
            <a:endParaRPr lang="sk-SK" dirty="0"/>
          </a:p>
          <a:p>
            <a:r>
              <a:rPr lang="sk-SK" dirty="0" err="1"/>
              <a:t>ondrej.slimak</a:t>
            </a:r>
            <a:r>
              <a:rPr lang="en-US" dirty="0"/>
              <a:t>@riganti.cz</a:t>
            </a:r>
            <a:endParaRPr lang="sk-S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D96B72-46E2-410D-AD3A-DA76EE6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233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8498B7-553E-4F59-A6D1-B7F56A185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040388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374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Xamarin</a:t>
            </a:r>
            <a:r>
              <a:rPr lang="cs-CZ" dirty="0"/>
              <a:t> </a:t>
            </a:r>
            <a:r>
              <a:rPr lang="cs-CZ" dirty="0" err="1"/>
              <a:t>Forms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277" y="1841278"/>
            <a:ext cx="4526523" cy="4528442"/>
          </a:xfrm>
        </p:spPr>
        <p:txBody>
          <a:bodyPr anchor="ctr">
            <a:normAutofit/>
          </a:bodyPr>
          <a:lstStyle/>
          <a:p>
            <a:r>
              <a:rPr lang="sk-SK" dirty="0" err="1"/>
              <a:t>Společná</a:t>
            </a:r>
            <a:r>
              <a:rPr lang="sk-SK" dirty="0"/>
              <a:t> logika pro </a:t>
            </a:r>
            <a:r>
              <a:rPr lang="sk-SK" dirty="0" err="1"/>
              <a:t>všechny</a:t>
            </a:r>
            <a:r>
              <a:rPr lang="sk-SK" dirty="0"/>
              <a:t> platformy</a:t>
            </a:r>
          </a:p>
          <a:p>
            <a:r>
              <a:rPr lang="sk-SK" dirty="0"/>
              <a:t>UI </a:t>
            </a:r>
            <a:r>
              <a:rPr lang="sk-SK" dirty="0" err="1"/>
              <a:t>psáno</a:t>
            </a:r>
            <a:r>
              <a:rPr lang="sk-SK" dirty="0"/>
              <a:t> v C</a:t>
            </a:r>
            <a:r>
              <a:rPr lang="cs-CZ" dirty="0"/>
              <a:t>#</a:t>
            </a:r>
          </a:p>
          <a:p>
            <a:r>
              <a:rPr lang="cs-CZ" dirty="0" err="1"/>
              <a:t>Mo</a:t>
            </a:r>
            <a:r>
              <a:rPr lang="sk-SK" dirty="0" err="1"/>
              <a:t>žnost</a:t>
            </a:r>
            <a:r>
              <a:rPr lang="sk-SK" dirty="0"/>
              <a:t> </a:t>
            </a:r>
            <a:r>
              <a:rPr lang="sk-SK" dirty="0" err="1"/>
              <a:t>využít</a:t>
            </a:r>
            <a:r>
              <a:rPr lang="sk-SK" dirty="0"/>
              <a:t> vývoj podobný vývoji pro </a:t>
            </a:r>
            <a:r>
              <a:rPr lang="sk-SK" dirty="0" err="1"/>
              <a:t>specifické</a:t>
            </a:r>
            <a:r>
              <a:rPr lang="sk-SK" dirty="0"/>
              <a:t> platformy</a:t>
            </a:r>
          </a:p>
          <a:p>
            <a:r>
              <a:rPr lang="sk-SK" b="1" dirty="0" err="1">
                <a:solidFill>
                  <a:srgbClr val="1482AC"/>
                </a:solidFill>
              </a:rPr>
              <a:t>Společné</a:t>
            </a:r>
            <a:r>
              <a:rPr lang="sk-SK" b="1" dirty="0">
                <a:solidFill>
                  <a:srgbClr val="1482AC"/>
                </a:solidFill>
              </a:rPr>
              <a:t> </a:t>
            </a:r>
            <a:r>
              <a:rPr lang="sk-SK" b="1" dirty="0" err="1">
                <a:solidFill>
                  <a:srgbClr val="1482AC"/>
                </a:solidFill>
              </a:rPr>
              <a:t>uživatelské</a:t>
            </a:r>
            <a:r>
              <a:rPr lang="sk-SK" b="1" dirty="0">
                <a:solidFill>
                  <a:srgbClr val="1482AC"/>
                </a:solidFill>
              </a:rPr>
              <a:t> rozhraní pro </a:t>
            </a:r>
            <a:r>
              <a:rPr lang="sk-SK" b="1" dirty="0" err="1">
                <a:solidFill>
                  <a:srgbClr val="1482AC"/>
                </a:solidFill>
              </a:rPr>
              <a:t>všechny</a:t>
            </a:r>
            <a:r>
              <a:rPr lang="sk-SK" b="1" dirty="0">
                <a:solidFill>
                  <a:srgbClr val="1482AC"/>
                </a:solidFill>
              </a:rPr>
              <a:t> platformy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A4CC195-93EC-4AB4-8CBD-DC4F695FD1E0}"/>
              </a:ext>
            </a:extLst>
          </p:cNvPr>
          <p:cNvSpPr txBox="1">
            <a:spLocks/>
          </p:cNvSpPr>
          <p:nvPr/>
        </p:nvSpPr>
        <p:spPr>
          <a:xfrm>
            <a:off x="2306926" y="4697671"/>
            <a:ext cx="3377351" cy="3865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egoe UI Light" pitchFamily="34" charset="0"/>
                <a:ea typeface="+mn-ea"/>
                <a:cs typeface="Segoe UI Light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12">
                <a:solidFill>
                  <a:schemeClr val="tx1"/>
                </a:solidFill>
                <a:latin typeface="+mn-lt"/>
              </a:rPr>
              <a:t>Xamari</a:t>
            </a:r>
            <a:r>
              <a:rPr lang="sk-SK" sz="1912">
                <a:solidFill>
                  <a:schemeClr val="tx1"/>
                </a:solidFill>
                <a:latin typeface="+mn-lt"/>
              </a:rPr>
              <a:t>n</a:t>
            </a:r>
            <a:endParaRPr lang="sk-SK" sz="1912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977C44-313F-4CE7-9B6A-5AE3BB93C127}"/>
              </a:ext>
            </a:extLst>
          </p:cNvPr>
          <p:cNvGrpSpPr/>
          <p:nvPr/>
        </p:nvGrpSpPr>
        <p:grpSpPr>
          <a:xfrm>
            <a:off x="574162" y="2757969"/>
            <a:ext cx="5110115" cy="2803322"/>
            <a:chOff x="2819400" y="2108201"/>
            <a:chExt cx="5994400" cy="32385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E928489-A79C-4C46-B734-CD91305427D4}"/>
                </a:ext>
              </a:extLst>
            </p:cNvPr>
            <p:cNvSpPr/>
            <p:nvPr/>
          </p:nvSpPr>
          <p:spPr bwMode="auto">
            <a:xfrm>
              <a:off x="2819400" y="2108201"/>
              <a:ext cx="1981200" cy="118428"/>
            </a:xfrm>
            <a:prstGeom prst="rect">
              <a:avLst/>
            </a:prstGeom>
            <a:solidFill>
              <a:srgbClr val="AA59A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89D7BA0-C611-43C3-A8CA-BEF728384A71}"/>
                </a:ext>
              </a:extLst>
            </p:cNvPr>
            <p:cNvSpPr/>
            <p:nvPr/>
          </p:nvSpPr>
          <p:spPr bwMode="auto">
            <a:xfrm>
              <a:off x="2819400" y="2949996"/>
              <a:ext cx="5994400" cy="2396706"/>
            </a:xfrm>
            <a:prstGeom prst="rect">
              <a:avLst/>
            </a:prstGeom>
            <a:solidFill>
              <a:srgbClr val="82B0B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DD45168-4077-4742-A77B-E3F96D77D11F}"/>
                </a:ext>
              </a:extLst>
            </p:cNvPr>
            <p:cNvSpPr/>
            <p:nvPr/>
          </p:nvSpPr>
          <p:spPr bwMode="auto">
            <a:xfrm>
              <a:off x="4826000" y="2108201"/>
              <a:ext cx="1981200" cy="118428"/>
            </a:xfrm>
            <a:prstGeom prst="rect">
              <a:avLst/>
            </a:prstGeom>
            <a:solidFill>
              <a:srgbClr val="7DC56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A1D4A85-1921-4DFF-803A-427C8EDBC2E8}"/>
                </a:ext>
              </a:extLst>
            </p:cNvPr>
            <p:cNvSpPr/>
            <p:nvPr/>
          </p:nvSpPr>
          <p:spPr bwMode="auto">
            <a:xfrm>
              <a:off x="6832600" y="2108201"/>
              <a:ext cx="1981200" cy="118428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E9A89A-CD43-4F60-840B-BA735B91A03B}"/>
              </a:ext>
            </a:extLst>
          </p:cNvPr>
          <p:cNvGrpSpPr/>
          <p:nvPr/>
        </p:nvGrpSpPr>
        <p:grpSpPr>
          <a:xfrm>
            <a:off x="1005843" y="1841278"/>
            <a:ext cx="4224432" cy="698792"/>
            <a:chOff x="1371601" y="1838670"/>
            <a:chExt cx="3797300" cy="62813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ABADDA0-F2AA-4D3E-A5F6-FDD4ECE44935}"/>
                </a:ext>
              </a:extLst>
            </p:cNvPr>
            <p:cNvGrpSpPr/>
            <p:nvPr/>
          </p:nvGrpSpPr>
          <p:grpSpPr>
            <a:xfrm>
              <a:off x="1371601" y="1841014"/>
              <a:ext cx="625793" cy="625793"/>
              <a:chOff x="2057400" y="2654300"/>
              <a:chExt cx="1028700" cy="102870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798B78E-73E8-4836-805F-F95CE985E6F9}"/>
                  </a:ext>
                </a:extLst>
              </p:cNvPr>
              <p:cNvSpPr/>
              <p:nvPr/>
            </p:nvSpPr>
            <p:spPr bwMode="auto">
              <a:xfrm>
                <a:off x="2057400" y="2654300"/>
                <a:ext cx="1028700" cy="1028700"/>
              </a:xfrm>
              <a:prstGeom prst="ellipse">
                <a:avLst/>
              </a:prstGeom>
              <a:solidFill>
                <a:srgbClr val="AA59A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C544B75-9EE9-4C40-B681-1184FA8F6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2319102" y="2887010"/>
                <a:ext cx="468071" cy="482398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194DE5B-7005-4B12-99C5-0630D19B9E20}"/>
                </a:ext>
              </a:extLst>
            </p:cNvPr>
            <p:cNvGrpSpPr/>
            <p:nvPr/>
          </p:nvGrpSpPr>
          <p:grpSpPr>
            <a:xfrm>
              <a:off x="2991123" y="1838670"/>
              <a:ext cx="625793" cy="625793"/>
              <a:chOff x="3810000" y="3073400"/>
              <a:chExt cx="1028700" cy="102870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7786481-400D-4DE2-A535-EDE4B3FAFD53}"/>
                  </a:ext>
                </a:extLst>
              </p:cNvPr>
              <p:cNvSpPr/>
              <p:nvPr/>
            </p:nvSpPr>
            <p:spPr bwMode="auto">
              <a:xfrm>
                <a:off x="3810000" y="3073400"/>
                <a:ext cx="1028700" cy="1028700"/>
              </a:xfrm>
              <a:prstGeom prst="ellipse">
                <a:avLst/>
              </a:prstGeom>
              <a:solidFill>
                <a:srgbClr val="7DC56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DA8D8C84-E776-4444-AC39-1972A6108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097336" y="3331470"/>
                <a:ext cx="434973" cy="500016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DF2204B-0953-46CB-8CA9-A84F59528545}"/>
                </a:ext>
              </a:extLst>
            </p:cNvPr>
            <p:cNvGrpSpPr/>
            <p:nvPr/>
          </p:nvGrpSpPr>
          <p:grpSpPr>
            <a:xfrm>
              <a:off x="4543108" y="1838670"/>
              <a:ext cx="625793" cy="625793"/>
              <a:chOff x="6083300" y="3073400"/>
              <a:chExt cx="1028700" cy="10287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4A8515D-9082-4850-AB8D-BECAA3A4719F}"/>
                  </a:ext>
                </a:extLst>
              </p:cNvPr>
              <p:cNvSpPr/>
              <p:nvPr/>
            </p:nvSpPr>
            <p:spPr bwMode="auto">
              <a:xfrm>
                <a:off x="6083300" y="3073400"/>
                <a:ext cx="1028700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AA00CFFF-01D4-4696-AA8C-B0EFB961BA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6419479" y="3365500"/>
                <a:ext cx="358852" cy="434973"/>
              </a:xfrm>
              <a:prstGeom prst="rect">
                <a:avLst/>
              </a:prstGeom>
            </p:spPr>
          </p:pic>
        </p:grpSp>
      </p:grp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3F414C5A-89DB-4E46-A5EC-C7883A8015D1}"/>
              </a:ext>
            </a:extLst>
          </p:cNvPr>
          <p:cNvSpPr txBox="1">
            <a:spLocks/>
          </p:cNvSpPr>
          <p:nvPr/>
        </p:nvSpPr>
        <p:spPr>
          <a:xfrm>
            <a:off x="1443753" y="5661834"/>
            <a:ext cx="3370931" cy="707886"/>
          </a:xfrm>
          <a:prstGeom prst="rect">
            <a:avLst/>
          </a:prstGeom>
        </p:spPr>
        <p:txBody>
          <a:bodyPr vert="horz" wrap="square" lIns="45720" tIns="45720" rIns="4572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Wingdings" pitchFamily="2" charset="2"/>
              <a:buNone/>
              <a:defRPr sz="2647" kern="12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0407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tabLst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3848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421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</a:rPr>
              <a:t>Xamarin</a:t>
            </a:r>
            <a:r>
              <a:rPr lang="sk-SK" sz="4000" dirty="0">
                <a:solidFill>
                  <a:schemeClr val="tx1"/>
                </a:solidFill>
              </a:rPr>
              <a:t>.Forms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EF6EB7-93FD-46EE-A04D-27D94A9B41A0}"/>
              </a:ext>
            </a:extLst>
          </p:cNvPr>
          <p:cNvSpPr txBox="1"/>
          <p:nvPr/>
        </p:nvSpPr>
        <p:spPr>
          <a:xfrm>
            <a:off x="578001" y="2883899"/>
            <a:ext cx="5106276" cy="579330"/>
          </a:xfrm>
          <a:prstGeom prst="rect">
            <a:avLst/>
          </a:prstGeom>
          <a:solidFill>
            <a:srgbClr val="0070C0"/>
          </a:solidFill>
        </p:spPr>
        <p:txBody>
          <a:bodyPr wrap="square" lIns="134464" tIns="107571" rIns="134464" bIns="107571" rtlCol="0">
            <a:spAutoFit/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solidFill>
                  <a:schemeClr val="bg1"/>
                </a:solidFill>
              </a:rPr>
              <a:t>Shared UI Code</a:t>
            </a:r>
          </a:p>
        </p:txBody>
      </p:sp>
      <p:graphicFrame>
        <p:nvGraphicFramePr>
          <p:cNvPr id="41" name="Content Placeholder 3">
            <a:extLst>
              <a:ext uri="{FF2B5EF4-FFF2-40B4-BE49-F238E27FC236}">
                <a16:creationId xmlns:a16="http://schemas.microsoft.com/office/drawing/2014/main" id="{E2C4DB12-3582-4AE6-AFDC-0AE89B7181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3215149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872456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Xamarin</a:t>
            </a:r>
            <a:r>
              <a:rPr lang="sk-SK" dirty="0"/>
              <a:t> </a:t>
            </a:r>
            <a:r>
              <a:rPr lang="sk-SK" dirty="0" err="1"/>
              <a:t>Forms</a:t>
            </a:r>
            <a:endParaRPr lang="sk-SK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1"/>
          </p:nvPr>
        </p:nvSpPr>
        <p:spPr>
          <a:xfrm>
            <a:off x="5884164" y="1841278"/>
            <a:ext cx="4546848" cy="4528442"/>
          </a:xfrm>
        </p:spPr>
        <p:txBody>
          <a:bodyPr lIns="45720" anchor="ctr"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V</a:t>
            </a:r>
            <a:r>
              <a:rPr lang="cs-CZ" sz="2200" dirty="0" err="1">
                <a:solidFill>
                  <a:schemeClr val="tx1"/>
                </a:solidFill>
              </a:rPr>
              <a:t>íce</a:t>
            </a:r>
            <a:r>
              <a:rPr lang="cs-CZ" sz="2200" dirty="0">
                <a:solidFill>
                  <a:schemeClr val="tx1"/>
                </a:solidFill>
              </a:rPr>
              <a:t> než</a:t>
            </a:r>
            <a:r>
              <a:rPr lang="sk-SK" sz="2200" dirty="0">
                <a:solidFill>
                  <a:schemeClr val="tx1"/>
                </a:solidFill>
              </a:rPr>
              <a:t> 40 </a:t>
            </a:r>
            <a:r>
              <a:rPr lang="sk-SK" sz="2200" dirty="0" err="1">
                <a:solidFill>
                  <a:schemeClr val="tx1"/>
                </a:solidFill>
              </a:rPr>
              <a:t>stránek</a:t>
            </a:r>
            <a:r>
              <a:rPr lang="sk-SK" sz="2200" dirty="0">
                <a:solidFill>
                  <a:schemeClr val="tx1"/>
                </a:solidFill>
              </a:rPr>
              <a:t>, rozložení a ovládacích </a:t>
            </a:r>
            <a:r>
              <a:rPr lang="sk-SK" sz="2200" dirty="0" err="1">
                <a:solidFill>
                  <a:schemeClr val="tx1"/>
                </a:solidFill>
              </a:rPr>
              <a:t>prvků</a:t>
            </a:r>
            <a:endParaRPr lang="sk-SK" sz="2200" dirty="0">
              <a:solidFill>
                <a:schemeClr val="tx1"/>
              </a:solidFill>
            </a:endParaRPr>
          </a:p>
          <a:p>
            <a:r>
              <a:rPr lang="sk-SK" sz="2200" dirty="0" err="1">
                <a:solidFill>
                  <a:schemeClr val="tx1"/>
                </a:solidFill>
              </a:rPr>
              <a:t>Obousměrný</a:t>
            </a:r>
            <a:r>
              <a:rPr lang="sk-SK" sz="2200" dirty="0">
                <a:solidFill>
                  <a:schemeClr val="tx1"/>
                </a:solidFill>
              </a:rPr>
              <a:t> </a:t>
            </a:r>
            <a:r>
              <a:rPr lang="sk-SK" sz="2200" dirty="0" err="1">
                <a:solidFill>
                  <a:schemeClr val="tx1"/>
                </a:solidFill>
              </a:rPr>
              <a:t>data-binding</a:t>
            </a:r>
            <a:endParaRPr lang="sk-SK" sz="2200" dirty="0">
              <a:solidFill>
                <a:schemeClr val="tx1"/>
              </a:solidFill>
            </a:endParaRPr>
          </a:p>
          <a:p>
            <a:r>
              <a:rPr lang="sk-SK" sz="2200" dirty="0" err="1">
                <a:solidFill>
                  <a:schemeClr val="tx1"/>
                </a:solidFill>
              </a:rPr>
              <a:t>Navigace</a:t>
            </a:r>
            <a:r>
              <a:rPr lang="sk-SK" sz="2200" dirty="0">
                <a:solidFill>
                  <a:schemeClr val="tx1"/>
                </a:solidFill>
              </a:rPr>
              <a:t> </a:t>
            </a:r>
            <a:r>
              <a:rPr lang="sk-SK" sz="2200" dirty="0" err="1">
                <a:solidFill>
                  <a:schemeClr val="tx1"/>
                </a:solidFill>
              </a:rPr>
              <a:t>mezi</a:t>
            </a:r>
            <a:r>
              <a:rPr lang="sk-SK" sz="2200" dirty="0">
                <a:solidFill>
                  <a:schemeClr val="tx1"/>
                </a:solidFill>
              </a:rPr>
              <a:t> stránkami</a:t>
            </a:r>
          </a:p>
          <a:p>
            <a:r>
              <a:rPr lang="sk-SK" sz="2200" dirty="0" err="1">
                <a:solidFill>
                  <a:schemeClr val="tx1"/>
                </a:solidFill>
              </a:rPr>
              <a:t>Animace</a:t>
            </a:r>
            <a:endParaRPr lang="sk-SK" sz="2200" dirty="0">
              <a:solidFill>
                <a:schemeClr val="tx1"/>
              </a:solidFill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CC812EF-8958-4770-87C9-6CFD88437133}"/>
              </a:ext>
            </a:extLst>
          </p:cNvPr>
          <p:cNvSpPr txBox="1">
            <a:spLocks/>
          </p:cNvSpPr>
          <p:nvPr/>
        </p:nvSpPr>
        <p:spPr>
          <a:xfrm>
            <a:off x="2306926" y="4697671"/>
            <a:ext cx="3377351" cy="3865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egoe UI Light" pitchFamily="34" charset="0"/>
                <a:ea typeface="+mn-ea"/>
                <a:cs typeface="Segoe UI Light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12">
                <a:solidFill>
                  <a:schemeClr val="tx1"/>
                </a:solidFill>
                <a:latin typeface="+mn-lt"/>
              </a:rPr>
              <a:t>Xamari</a:t>
            </a:r>
            <a:r>
              <a:rPr lang="sk-SK" sz="1912">
                <a:solidFill>
                  <a:schemeClr val="tx1"/>
                </a:solidFill>
                <a:latin typeface="+mn-lt"/>
              </a:rPr>
              <a:t>n</a:t>
            </a:r>
            <a:endParaRPr lang="sk-SK" sz="1912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14FD24-7390-4AF3-832F-E723EFC412A7}"/>
              </a:ext>
            </a:extLst>
          </p:cNvPr>
          <p:cNvGrpSpPr/>
          <p:nvPr/>
        </p:nvGrpSpPr>
        <p:grpSpPr>
          <a:xfrm>
            <a:off x="574162" y="2757969"/>
            <a:ext cx="5110115" cy="2803322"/>
            <a:chOff x="2819400" y="2108201"/>
            <a:chExt cx="5994400" cy="32385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144445-D8E2-4B9B-89BB-87D9CAEA3428}"/>
                </a:ext>
              </a:extLst>
            </p:cNvPr>
            <p:cNvSpPr/>
            <p:nvPr/>
          </p:nvSpPr>
          <p:spPr bwMode="auto">
            <a:xfrm>
              <a:off x="2819400" y="2108201"/>
              <a:ext cx="1981200" cy="118428"/>
            </a:xfrm>
            <a:prstGeom prst="rect">
              <a:avLst/>
            </a:prstGeom>
            <a:solidFill>
              <a:srgbClr val="AA59A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0085E2-617C-4A1B-BB32-2ECD0BC3DF6B}"/>
                </a:ext>
              </a:extLst>
            </p:cNvPr>
            <p:cNvSpPr/>
            <p:nvPr/>
          </p:nvSpPr>
          <p:spPr bwMode="auto">
            <a:xfrm>
              <a:off x="2819400" y="2949996"/>
              <a:ext cx="5994400" cy="2396706"/>
            </a:xfrm>
            <a:prstGeom prst="rect">
              <a:avLst/>
            </a:prstGeom>
            <a:solidFill>
              <a:srgbClr val="82B0B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362F21B-F30E-4033-BD95-EECD48C7C4A6}"/>
                </a:ext>
              </a:extLst>
            </p:cNvPr>
            <p:cNvSpPr/>
            <p:nvPr/>
          </p:nvSpPr>
          <p:spPr bwMode="auto">
            <a:xfrm>
              <a:off x="4826000" y="2108201"/>
              <a:ext cx="1981200" cy="118428"/>
            </a:xfrm>
            <a:prstGeom prst="rect">
              <a:avLst/>
            </a:prstGeom>
            <a:solidFill>
              <a:srgbClr val="7DC56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F5EC5A4-1A23-4CA3-BFE5-3166431E50CB}"/>
                </a:ext>
              </a:extLst>
            </p:cNvPr>
            <p:cNvSpPr/>
            <p:nvPr/>
          </p:nvSpPr>
          <p:spPr bwMode="auto">
            <a:xfrm>
              <a:off x="6832600" y="2108201"/>
              <a:ext cx="1981200" cy="118428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545E84C-7EAC-4333-9E41-D6BB25428E09}"/>
              </a:ext>
            </a:extLst>
          </p:cNvPr>
          <p:cNvGrpSpPr/>
          <p:nvPr/>
        </p:nvGrpSpPr>
        <p:grpSpPr>
          <a:xfrm>
            <a:off x="1005843" y="1841278"/>
            <a:ext cx="4224432" cy="698792"/>
            <a:chOff x="1371601" y="1838670"/>
            <a:chExt cx="3797300" cy="62813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80CEAF7-2B38-4113-BC97-E0CD5DA3577B}"/>
                </a:ext>
              </a:extLst>
            </p:cNvPr>
            <p:cNvGrpSpPr/>
            <p:nvPr/>
          </p:nvGrpSpPr>
          <p:grpSpPr>
            <a:xfrm>
              <a:off x="1371601" y="1841014"/>
              <a:ext cx="625793" cy="625793"/>
              <a:chOff x="2057400" y="2654300"/>
              <a:chExt cx="1028700" cy="102870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5B65402-2A9C-4593-AD56-304DF1EDB8E9}"/>
                  </a:ext>
                </a:extLst>
              </p:cNvPr>
              <p:cNvSpPr/>
              <p:nvPr/>
            </p:nvSpPr>
            <p:spPr bwMode="auto">
              <a:xfrm>
                <a:off x="2057400" y="2654300"/>
                <a:ext cx="1028700" cy="1028700"/>
              </a:xfrm>
              <a:prstGeom prst="ellipse">
                <a:avLst/>
              </a:prstGeom>
              <a:solidFill>
                <a:srgbClr val="AA59A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9803F649-26F5-4635-A63D-64FFE0A2A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2319102" y="2887010"/>
                <a:ext cx="468071" cy="482398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E9D5FD9-F1C0-4010-8D79-F36F1FE64B2B}"/>
                </a:ext>
              </a:extLst>
            </p:cNvPr>
            <p:cNvGrpSpPr/>
            <p:nvPr/>
          </p:nvGrpSpPr>
          <p:grpSpPr>
            <a:xfrm>
              <a:off x="2991123" y="1838670"/>
              <a:ext cx="625793" cy="625793"/>
              <a:chOff x="3810000" y="3073400"/>
              <a:chExt cx="1028700" cy="1028700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E9D7B25-F37D-40E0-A900-64865F688B2C}"/>
                  </a:ext>
                </a:extLst>
              </p:cNvPr>
              <p:cNvSpPr/>
              <p:nvPr/>
            </p:nvSpPr>
            <p:spPr bwMode="auto">
              <a:xfrm>
                <a:off x="3810000" y="3073400"/>
                <a:ext cx="1028700" cy="1028700"/>
              </a:xfrm>
              <a:prstGeom prst="ellipse">
                <a:avLst/>
              </a:prstGeom>
              <a:solidFill>
                <a:srgbClr val="7DC56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EA801277-D75F-4325-A5B3-233C151EA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097336" y="3331470"/>
                <a:ext cx="434973" cy="500016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3D25572-F601-4601-A755-5FFA7FEFD626}"/>
                </a:ext>
              </a:extLst>
            </p:cNvPr>
            <p:cNvGrpSpPr/>
            <p:nvPr/>
          </p:nvGrpSpPr>
          <p:grpSpPr>
            <a:xfrm>
              <a:off x="4543108" y="1838670"/>
              <a:ext cx="625793" cy="625793"/>
              <a:chOff x="6083300" y="3073400"/>
              <a:chExt cx="1028700" cy="102870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91D871F-1E37-43D5-A7F2-875EFFE37A55}"/>
                  </a:ext>
                </a:extLst>
              </p:cNvPr>
              <p:cNvSpPr/>
              <p:nvPr/>
            </p:nvSpPr>
            <p:spPr bwMode="auto">
              <a:xfrm>
                <a:off x="6083300" y="3073400"/>
                <a:ext cx="1028700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DFFA4B6-A2F5-45B1-B1AA-0D4669102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6419479" y="3365500"/>
                <a:ext cx="358852" cy="434973"/>
              </a:xfrm>
              <a:prstGeom prst="rect">
                <a:avLst/>
              </a:prstGeom>
            </p:spPr>
          </p:pic>
        </p:grpSp>
      </p:grp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E97B9F3-0892-4063-979A-3CFB0C65F0BC}"/>
              </a:ext>
            </a:extLst>
          </p:cNvPr>
          <p:cNvSpPr txBox="1">
            <a:spLocks/>
          </p:cNvSpPr>
          <p:nvPr/>
        </p:nvSpPr>
        <p:spPr>
          <a:xfrm>
            <a:off x="1443753" y="5661834"/>
            <a:ext cx="3370931" cy="707886"/>
          </a:xfrm>
          <a:prstGeom prst="rect">
            <a:avLst/>
          </a:prstGeom>
        </p:spPr>
        <p:txBody>
          <a:bodyPr vert="horz" wrap="square" lIns="45720" tIns="45720" rIns="4572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Wingdings" pitchFamily="2" charset="2"/>
              <a:buNone/>
              <a:defRPr sz="2647" kern="12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0407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tabLst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3848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421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</a:rPr>
              <a:t>Xamarin</a:t>
            </a:r>
            <a:r>
              <a:rPr lang="sk-SK" sz="4000" dirty="0">
                <a:solidFill>
                  <a:schemeClr val="tx1"/>
                </a:solidFill>
              </a:rPr>
              <a:t>.Forms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31A1E4-05AE-4A38-9DB6-14116E8396EF}"/>
              </a:ext>
            </a:extLst>
          </p:cNvPr>
          <p:cNvSpPr txBox="1"/>
          <p:nvPr/>
        </p:nvSpPr>
        <p:spPr>
          <a:xfrm>
            <a:off x="578001" y="2883899"/>
            <a:ext cx="5106276" cy="579330"/>
          </a:xfrm>
          <a:prstGeom prst="rect">
            <a:avLst/>
          </a:prstGeom>
          <a:solidFill>
            <a:srgbClr val="0070C0"/>
          </a:solidFill>
        </p:spPr>
        <p:txBody>
          <a:bodyPr wrap="square" lIns="134464" tIns="107571" rIns="134464" bIns="107571" rtlCol="0">
            <a:spAutoFit/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solidFill>
                  <a:schemeClr val="bg1"/>
                </a:solidFill>
              </a:rPr>
              <a:t>Shared UI Code</a:t>
            </a:r>
          </a:p>
        </p:txBody>
      </p:sp>
      <p:graphicFrame>
        <p:nvGraphicFramePr>
          <p:cNvPr id="41" name="Content Placeholder 3">
            <a:extLst>
              <a:ext uri="{FF2B5EF4-FFF2-40B4-BE49-F238E27FC236}">
                <a16:creationId xmlns:a16="http://schemas.microsoft.com/office/drawing/2014/main" id="{B4E02252-D605-4ECC-B2A7-F6ED395CC7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3215149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571235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AE4933-3C35-401C-B961-8B3125011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/>
          <a:lstStyle/>
          <a:p>
            <a:r>
              <a:rPr lang="sk-SK" dirty="0" err="1"/>
              <a:t>co</a:t>
            </a:r>
            <a:r>
              <a:rPr lang="sk-SK" dirty="0"/>
              <a:t> </a:t>
            </a:r>
            <a:r>
              <a:rPr lang="sk-SK" dirty="0" err="1"/>
              <a:t>potřebujete</a:t>
            </a:r>
            <a:r>
              <a:rPr lang="sk-SK" dirty="0"/>
              <a:t>?</a:t>
            </a: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5092F65A-5F4F-43D9-8FFB-7CC2EE746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87" y="50677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sng" strike="noStrike" cap="none" normalizeH="0" baseline="0" dirty="0">
                <a:ln>
                  <a:noFill/>
                </a:ln>
                <a:solidFill>
                  <a:srgbClr val="3498DB"/>
                </a:solidFill>
                <a:effectLst/>
                <a:latin typeface="WeblySleek UI"/>
                <a:hlinkClick r:id="rId3"/>
              </a:rPr>
              <a:t>  </a:t>
            </a:r>
            <a:r>
              <a:rPr kumimoji="0" lang="sk-SK" altLang="sk-SK" sz="7600" b="0" i="0" u="sng" strike="noStrike" cap="none" normalizeH="0" baseline="0" dirty="0">
                <a:ln>
                  <a:noFill/>
                </a:ln>
                <a:solidFill>
                  <a:srgbClr val="3498DB"/>
                </a:solidFill>
                <a:effectLst/>
                <a:latin typeface="WeblySleek UI"/>
              </a:rPr>
              <a:t> </a:t>
            </a:r>
            <a:r>
              <a:rPr kumimoji="0" lang="sk-SK" altLang="sk-SK" sz="1200" b="0" i="0" u="sng" strike="noStrike" cap="none" normalizeH="0" baseline="0" dirty="0">
                <a:ln>
                  <a:noFill/>
                </a:ln>
                <a:solidFill>
                  <a:srgbClr val="3498DB"/>
                </a:solidFill>
                <a:effectLst/>
                <a:latin typeface="WeblySleek UI"/>
              </a:rPr>
              <a:t>                           </a:t>
            </a:r>
            <a:r>
              <a:rPr kumimoji="0" lang="sk-SK" altLang="sk-SK" sz="1200" b="0" i="0" u="none" strike="noStrike" cap="none" normalizeH="0" baseline="0" dirty="0">
                <a:ln>
                  <a:noFill/>
                </a:ln>
                <a:solidFill>
                  <a:srgbClr val="4E5758"/>
                </a:solidFill>
                <a:effectLst/>
                <a:latin typeface="WeblySleek UI"/>
              </a:rPr>
              <a:t> </a:t>
            </a:r>
            <a:endParaRPr kumimoji="0" lang="sk-SK" altLang="sk-SK" sz="2200" b="0" i="0" u="none" strike="noStrike" cap="none" normalizeH="0" baseline="0" dirty="0">
              <a:ln>
                <a:noFill/>
              </a:ln>
              <a:solidFill>
                <a:srgbClr val="2C3E50"/>
              </a:solidFill>
              <a:effectLst/>
              <a:latin typeface="WeblySleek UI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2200" b="0" i="0" u="none" strike="noStrike" cap="none" normalizeH="0" baseline="0" dirty="0" err="1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Visual</a:t>
            </a:r>
            <a:r>
              <a:rPr kumimoji="0" lang="sk-SK" altLang="sk-SK" sz="22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 Studio </a:t>
            </a:r>
            <a:r>
              <a:rPr kumimoji="0" lang="sk-SK" altLang="sk-SK" sz="2200" b="0" i="0" u="none" strike="noStrike" cap="none" normalizeH="0" baseline="0" dirty="0" err="1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for</a:t>
            </a:r>
            <a:r>
              <a:rPr kumimoji="0" lang="sk-SK" altLang="sk-SK" sz="22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 Mac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none" strike="noStrike" cap="none" normalizeH="0" baseline="0" dirty="0" err="1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for</a:t>
            </a:r>
            <a:r>
              <a:rPr kumimoji="0" lang="sk-SK" altLang="sk-SK" sz="1200" b="0" i="0" u="none" strike="noStrike" cap="none" normalizeH="0" baseline="0" dirty="0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 Mac</a:t>
            </a:r>
            <a:endParaRPr kumimoji="0" lang="sk-SK" altLang="sk-SK" sz="1200" b="0" i="0" u="sng" strike="noStrike" cap="none" normalizeH="0" baseline="0" dirty="0">
              <a:ln>
                <a:noFill/>
              </a:ln>
              <a:solidFill>
                <a:srgbClr val="3498DB"/>
              </a:solidFill>
              <a:effectLst/>
              <a:latin typeface="WeblySleek UI"/>
            </a:endParaRPr>
          </a:p>
        </p:txBody>
      </p:sp>
      <p:pic>
        <p:nvPicPr>
          <p:cNvPr id="1037" name="Picture 13" descr="Visual Studio for Mac">
            <a:hlinkClick r:id="rId3"/>
            <a:extLst>
              <a:ext uri="{FF2B5EF4-FFF2-40B4-BE49-F238E27FC236}">
                <a16:creationId xmlns:a16="http://schemas.microsoft.com/office/drawing/2014/main" id="{560635D9-BE96-4030-9B5F-837555194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2295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8">
            <a:extLst>
              <a:ext uri="{FF2B5EF4-FFF2-40B4-BE49-F238E27FC236}">
                <a16:creationId xmlns:a16="http://schemas.microsoft.com/office/drawing/2014/main" id="{338B90D5-015C-4F4A-BD84-9D5192A1A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87" y="299593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sng" strike="noStrike" cap="none" normalizeH="0" baseline="0">
                <a:ln>
                  <a:noFill/>
                </a:ln>
                <a:solidFill>
                  <a:srgbClr val="3498DB"/>
                </a:solidFill>
                <a:effectLst/>
                <a:latin typeface="WeblySleek UI"/>
                <a:hlinkClick r:id="rId3"/>
              </a:rPr>
              <a:t>  </a:t>
            </a:r>
            <a:r>
              <a:rPr kumimoji="0" lang="sk-SK" altLang="sk-SK" sz="7600" b="0" i="0" u="sng" strike="noStrike" cap="none" normalizeH="0" baseline="0">
                <a:ln>
                  <a:noFill/>
                </a:ln>
                <a:solidFill>
                  <a:srgbClr val="3498DB"/>
                </a:solidFill>
                <a:effectLst/>
                <a:latin typeface="WeblySleek UI"/>
              </a:rPr>
              <a:t> </a:t>
            </a:r>
            <a:r>
              <a:rPr kumimoji="0" lang="sk-SK" altLang="sk-SK" sz="1200" b="0" i="0" u="sng" strike="noStrike" cap="none" normalizeH="0" baseline="0">
                <a:ln>
                  <a:noFill/>
                </a:ln>
                <a:solidFill>
                  <a:srgbClr val="3498DB"/>
                </a:solidFill>
                <a:effectLst/>
                <a:latin typeface="WeblySleek UI"/>
              </a:rPr>
              <a:t>                           </a:t>
            </a:r>
            <a:r>
              <a:rPr kumimoji="0" lang="sk-SK" altLang="sk-SK" sz="1200" b="0" i="0" u="none" strike="noStrike" cap="none" normalizeH="0" baseline="0">
                <a:ln>
                  <a:noFill/>
                </a:ln>
                <a:solidFill>
                  <a:srgbClr val="4E5758"/>
                </a:solidFill>
                <a:effectLst/>
                <a:latin typeface="WeblySleek UI"/>
              </a:rPr>
              <a:t> </a:t>
            </a:r>
            <a:endParaRPr kumimoji="0" lang="sk-SK" altLang="sk-SK" sz="2200" b="0" i="0" u="none" strike="noStrike" cap="none" normalizeH="0" baseline="0">
              <a:ln>
                <a:noFill/>
              </a:ln>
              <a:solidFill>
                <a:srgbClr val="2C3E50"/>
              </a:solidFill>
              <a:effectLst/>
              <a:latin typeface="WeblySleek UI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2200" b="0" i="0" u="none" strike="noStrike" cap="none" normalizeH="0" baseline="0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Visual Studio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none" strike="noStrike" cap="none" normalizeH="0" baseline="0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for Windows</a:t>
            </a:r>
            <a:endParaRPr kumimoji="0" lang="sk-SK" altLang="sk-SK" sz="1200" b="0" i="0" u="sng" strike="noStrike" cap="none" normalizeH="0" baseline="0">
              <a:ln>
                <a:noFill/>
              </a:ln>
              <a:solidFill>
                <a:srgbClr val="3498DB"/>
              </a:solidFill>
              <a:effectLst/>
              <a:latin typeface="WeblySleek UI"/>
            </a:endParaRPr>
          </a:p>
        </p:txBody>
      </p:sp>
      <p:pic>
        <p:nvPicPr>
          <p:cNvPr id="1043" name="Picture 19" descr="Visual Studio">
            <a:hlinkClick r:id="rId3"/>
            <a:extLst>
              <a:ext uri="{FF2B5EF4-FFF2-40B4-BE49-F238E27FC236}">
                <a16:creationId xmlns:a16="http://schemas.microsoft.com/office/drawing/2014/main" id="{FB64B879-8C84-4E5F-A9F5-D46861896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15773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C0F745CE-7CFF-4CEC-ABED-7DF87D8D60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047762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31992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CD7B-75F0-4466-90B5-CD6236EC4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cs-CZ" dirty="0" err="1"/>
              <a:t>Visual</a:t>
            </a:r>
            <a:r>
              <a:rPr lang="cs-CZ" dirty="0"/>
              <a:t> studio </a:t>
            </a:r>
            <a:r>
              <a:rPr lang="cs-CZ" dirty="0" err="1"/>
              <a:t>workloads</a:t>
            </a:r>
            <a:endParaRPr lang="cs-CZ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0F228F-124A-462A-82E6-8064245B3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15121" y="1725890"/>
            <a:ext cx="7561757" cy="4901610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7B360306-5955-4EAF-8DF5-477A86CF2A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740777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6001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1AC6E-5B08-46F9-9D30-32991D8C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Vývoj pro </a:t>
            </a:r>
            <a:r>
              <a:rPr lang="sk-SK" dirty="0" err="1"/>
              <a:t>ios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B3120-72C1-4A35-991F-6BDEF2563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Pro </a:t>
            </a:r>
            <a:r>
              <a:rPr lang="sk-SK" dirty="0" err="1"/>
              <a:t>kompilaci</a:t>
            </a:r>
            <a:r>
              <a:rPr lang="sk-SK" dirty="0"/>
              <a:t> </a:t>
            </a:r>
            <a:r>
              <a:rPr lang="sk-SK" dirty="0" err="1"/>
              <a:t>potřebujete</a:t>
            </a:r>
            <a:r>
              <a:rPr lang="sk-SK" dirty="0"/>
              <a:t> tzv. Mac Agent</a:t>
            </a:r>
          </a:p>
          <a:p>
            <a:r>
              <a:rPr lang="sk-SK" dirty="0" err="1"/>
              <a:t>Kompilace</a:t>
            </a:r>
            <a:r>
              <a:rPr lang="sk-SK" dirty="0"/>
              <a:t> </a:t>
            </a:r>
            <a:r>
              <a:rPr lang="sk-SK" dirty="0" err="1"/>
              <a:t>probíhá</a:t>
            </a:r>
            <a:r>
              <a:rPr lang="sk-SK" dirty="0"/>
              <a:t> na </a:t>
            </a:r>
            <a:r>
              <a:rPr lang="sk-SK" dirty="0" err="1"/>
              <a:t>zařízení</a:t>
            </a:r>
            <a:r>
              <a:rPr lang="sk-SK" dirty="0"/>
              <a:t> s Mac OS</a:t>
            </a:r>
          </a:p>
          <a:p>
            <a:r>
              <a:rPr lang="sk-SK" dirty="0"/>
              <a:t>Simulátor </a:t>
            </a:r>
            <a:r>
              <a:rPr lang="sk-SK" dirty="0" err="1"/>
              <a:t>můžete</a:t>
            </a:r>
            <a:r>
              <a:rPr lang="sk-SK" dirty="0"/>
              <a:t> </a:t>
            </a:r>
            <a:r>
              <a:rPr lang="sk-SK" dirty="0" err="1"/>
              <a:t>vidět</a:t>
            </a:r>
            <a:r>
              <a:rPr lang="sk-SK" dirty="0"/>
              <a:t> ve Windows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6A31FB00-9865-4326-933D-E8EFA44E3C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740777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954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B847-899D-4DE5-9534-513703D0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Vytvoření</a:t>
            </a:r>
            <a:r>
              <a:rPr lang="sk-SK" dirty="0"/>
              <a:t> projektu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387188-B59F-4B6F-BB6A-DB9C1AE25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864041" y="2286000"/>
            <a:ext cx="6040055" cy="4022725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C91B02E-A1CA-40BF-89A8-DA488A17B9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740777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2257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B847-899D-4DE5-9534-513703D0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Vytvoření</a:t>
            </a:r>
            <a:r>
              <a:rPr lang="sk-SK" dirty="0"/>
              <a:t> projektu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387188-B59F-4B6F-BB6A-DB9C1AE25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864041" y="2286000"/>
            <a:ext cx="6040055" cy="4022724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BF1D37F-2462-4DDE-AE21-66DF57A8A3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740777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7043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5BF7-B1C2-4AF5-B79D-25AEE621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Vytvoření</a:t>
            </a:r>
            <a:r>
              <a:rPr lang="sk-SK" dirty="0"/>
              <a:t> projektu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2F798-BD5D-4E09-AC7C-0491549490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46014" y="2113407"/>
            <a:ext cx="5645609" cy="4234207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0A9B7F-17F0-47F9-94F9-C07F2EA044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740777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91637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108F0A-853E-49B8-9472-79CA6050D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CEF4EFF-07F9-4BD1-88B6-56C6E1E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 err="1">
                <a:solidFill>
                  <a:srgbClr val="FFFFFF"/>
                </a:solidFill>
              </a:rPr>
              <a:t>Vytvoření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  <a:r>
              <a:rPr lang="en-US" sz="6000" dirty="0" err="1">
                <a:solidFill>
                  <a:srgbClr val="FFFFFF"/>
                </a:solidFill>
              </a:rPr>
              <a:t>aplikace</a:t>
            </a:r>
            <a:endParaRPr lang="en-US" sz="6000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B4E898AC-37E5-49CA-B925-B0D58C54FB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740777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6049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4773-766E-40D1-B5AC-1F12C9918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Sdílení</a:t>
            </a:r>
            <a:r>
              <a:rPr lang="sk-SK" dirty="0"/>
              <a:t> kódu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704EDF-991B-4A5E-9571-1DDE6E787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3944" y="2143060"/>
            <a:ext cx="4754880" cy="822960"/>
          </a:xfrm>
        </p:spPr>
        <p:txBody>
          <a:bodyPr/>
          <a:lstStyle/>
          <a:p>
            <a:r>
              <a:rPr lang="en-US" b="1" dirty="0" err="1"/>
              <a:t>.Net</a:t>
            </a:r>
            <a:r>
              <a:rPr lang="en-US" b="1" dirty="0"/>
              <a:t> </a:t>
            </a:r>
            <a:r>
              <a:rPr lang="en-US" b="1" dirty="0" err="1"/>
              <a:t>standar</a:t>
            </a:r>
            <a:r>
              <a:rPr lang="sk-SK" b="1" dirty="0"/>
              <a:t>d</a:t>
            </a:r>
            <a:r>
              <a:rPr lang="en-US" b="1" dirty="0"/>
              <a:t> library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E7B287-DC4B-46A6-9694-67E63BB14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3944" y="2931212"/>
            <a:ext cx="4754880" cy="3341572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50000"/>
              </a:lnSpc>
            </a:pPr>
            <a:r>
              <a:rPr lang="sk-SK" dirty="0"/>
              <a:t>Jedna DLL pro </a:t>
            </a:r>
            <a:r>
              <a:rPr lang="sk-SK" dirty="0" err="1"/>
              <a:t>všechny</a:t>
            </a:r>
            <a:r>
              <a:rPr lang="sk-SK" dirty="0"/>
              <a:t> platformy</a:t>
            </a:r>
          </a:p>
          <a:p>
            <a:pPr>
              <a:lnSpc>
                <a:spcPct val="150000"/>
              </a:lnSpc>
            </a:pPr>
            <a:r>
              <a:rPr lang="sk-SK" dirty="0"/>
              <a:t>Jenom spoločné </a:t>
            </a:r>
            <a:r>
              <a:rPr lang="sk-SK" dirty="0" err="1"/>
              <a:t>věci</a:t>
            </a:r>
            <a:endParaRPr lang="sk-SK" dirty="0"/>
          </a:p>
          <a:p>
            <a:pPr>
              <a:lnSpc>
                <a:spcPct val="150000"/>
              </a:lnSpc>
            </a:pPr>
            <a:r>
              <a:rPr lang="sk-SK" dirty="0" err="1"/>
              <a:t>Specifické</a:t>
            </a:r>
            <a:r>
              <a:rPr lang="sk-SK" dirty="0"/>
              <a:t> </a:t>
            </a:r>
            <a:r>
              <a:rPr lang="sk-SK" dirty="0" err="1"/>
              <a:t>věci</a:t>
            </a:r>
            <a:r>
              <a:rPr lang="sk-SK" dirty="0"/>
              <a:t> je možné </a:t>
            </a:r>
            <a:r>
              <a:rPr lang="sk-SK" dirty="0" err="1"/>
              <a:t>odstínit</a:t>
            </a:r>
            <a:r>
              <a:rPr lang="sk-SK" dirty="0"/>
              <a:t> pomocí interface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41FF2D63-F209-44E5-B9F2-0AE62AE0D1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740777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058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A362-89C5-4292-9366-CC5104B1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Představení</a:t>
            </a:r>
            <a:r>
              <a:rPr lang="sk-SK" dirty="0"/>
              <a:t> </a:t>
            </a:r>
            <a:r>
              <a:rPr lang="sk-SK" dirty="0" err="1"/>
              <a:t>Lidí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F5FE50-857B-45D5-AA34-84FF3C1F8E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928654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7FBE45-A440-42BB-8CB6-F447B38030E6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Roman</a:t>
            </a:r>
          </a:p>
          <a:p>
            <a:r>
              <a:rPr lang="sk-SK" dirty="0" err="1"/>
              <a:t>Ondra</a:t>
            </a:r>
            <a:endParaRPr lang="sk-SK" dirty="0"/>
          </a:p>
          <a:p>
            <a:r>
              <a:rPr lang="sk-SK" dirty="0"/>
              <a:t>A </a:t>
            </a:r>
            <a:r>
              <a:rPr lang="sk-SK" dirty="0" err="1"/>
              <a:t>co</a:t>
            </a:r>
            <a:r>
              <a:rPr lang="sk-SK" dirty="0"/>
              <a:t> vy?</a:t>
            </a:r>
          </a:p>
        </p:txBody>
      </p:sp>
    </p:spTree>
    <p:extLst>
      <p:ext uri="{BB962C8B-B14F-4D97-AF65-F5344CB8AC3E}">
        <p14:creationId xmlns:p14="http://schemas.microsoft.com/office/powerpoint/2010/main" val="427334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ázek 5">
            <a:extLst>
              <a:ext uri="{FF2B5EF4-FFF2-40B4-BE49-F238E27FC236}">
                <a16:creationId xmlns:a16="http://schemas.microsoft.com/office/drawing/2014/main" id="{ADA746A5-F5D7-4BEC-BAEA-52C0A4F07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17"/>
          <a:stretch/>
        </p:blipFill>
        <p:spPr>
          <a:xfrm>
            <a:off x="8695446" y="3056027"/>
            <a:ext cx="2063680" cy="3874073"/>
          </a:xfrm>
          <a:prstGeom prst="rect">
            <a:avLst/>
          </a:prstGeom>
        </p:spPr>
      </p:pic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r>
              <a:rPr lang="cs-CZ" dirty="0"/>
              <a:t> – jedna komponenta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808" y="1812762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dirty="0" err="1"/>
              <a:t>ContentView</a:t>
            </a:r>
            <a:endParaRPr lang="sk-SK" sz="3000" b="1" dirty="0"/>
          </a:p>
          <a:p>
            <a:pPr algn="ctr"/>
            <a:r>
              <a:rPr lang="en-US" sz="2500" dirty="0" err="1"/>
              <a:t>Jeden</a:t>
            </a:r>
            <a:r>
              <a:rPr lang="en-US" sz="2500" dirty="0"/>
              <a:t> </a:t>
            </a:r>
            <a:r>
              <a:rPr lang="en-US" sz="2500" dirty="0" err="1"/>
              <a:t>obsah</a:t>
            </a:r>
            <a:endParaRPr lang="cs-CZ" sz="2500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90" b="18329"/>
          <a:stretch/>
        </p:blipFill>
        <p:spPr>
          <a:xfrm>
            <a:off x="1002764" y="3272269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4355375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sk-SK" sz="3000" b="1" dirty="0" err="1"/>
              <a:t>Frame</a:t>
            </a:r>
            <a:endParaRPr lang="sk-SK" sz="3000" b="1" dirty="0"/>
          </a:p>
          <a:p>
            <a:pPr algn="ctr"/>
            <a:r>
              <a:rPr lang="cs-CZ" sz="2500" dirty="0"/>
              <a:t>Možnost přidat rámeček</a:t>
            </a:r>
          </a:p>
        </p:txBody>
      </p:sp>
      <p:pic>
        <p:nvPicPr>
          <p:cNvPr id="11" name="Obrázek 6">
            <a:extLst>
              <a:ext uri="{FF2B5EF4-FFF2-40B4-BE49-F238E27FC236}">
                <a16:creationId xmlns:a16="http://schemas.microsoft.com/office/drawing/2014/main" id="{8DA7E448-D91C-48EF-856D-7557C091FE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" r="164"/>
          <a:stretch/>
        </p:blipFill>
        <p:spPr>
          <a:xfrm>
            <a:off x="4892776" y="3272268"/>
            <a:ext cx="1982776" cy="3441593"/>
          </a:xfrm>
          <a:prstGeom prst="rect">
            <a:avLst/>
          </a:prstGeom>
        </p:spPr>
      </p:pic>
      <p:sp>
        <p:nvSpPr>
          <p:cNvPr id="12" name="Zástupný symbol pro obsah 5">
            <a:extLst>
              <a:ext uri="{FF2B5EF4-FFF2-40B4-BE49-F238E27FC236}">
                <a16:creationId xmlns:a16="http://schemas.microsoft.com/office/drawing/2014/main" id="{1CDF6B3F-AEEE-4F90-BBBC-86FC664F1197}"/>
              </a:ext>
            </a:extLst>
          </p:cNvPr>
          <p:cNvSpPr txBox="1">
            <a:spLocks/>
          </p:cNvSpPr>
          <p:nvPr/>
        </p:nvSpPr>
        <p:spPr>
          <a:xfrm>
            <a:off x="8221942" y="1842841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ScrollView</a:t>
            </a:r>
            <a:endParaRPr lang="sk-SK" sz="3000" b="1" dirty="0"/>
          </a:p>
          <a:p>
            <a:pPr algn="ctr"/>
            <a:r>
              <a:rPr lang="cs-CZ" sz="2500" dirty="0"/>
              <a:t>Pokud se nevejde, </a:t>
            </a:r>
            <a:r>
              <a:rPr lang="cs-CZ" sz="2500" dirty="0" err="1"/>
              <a:t>scrolluje</a:t>
            </a:r>
            <a:r>
              <a:rPr lang="cs-CZ" sz="2500" dirty="0"/>
              <a:t> se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226AFB30-AAD1-4585-9735-931DB6C83B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37392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2592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r>
              <a:rPr lang="cs-CZ" dirty="0"/>
              <a:t> – více komponent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808" y="1812762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3000" b="1" dirty="0" err="1"/>
              <a:t>AbsoluteLayout</a:t>
            </a:r>
            <a:endParaRPr lang="sk-SK" sz="3000" b="1" dirty="0"/>
          </a:p>
          <a:p>
            <a:pPr algn="ctr"/>
            <a:r>
              <a:rPr lang="cs-CZ" sz="2500" dirty="0"/>
              <a:t>Absolutní pozicování komponent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 r="164"/>
          <a:stretch/>
        </p:blipFill>
        <p:spPr>
          <a:xfrm>
            <a:off x="1002764" y="3272269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4355375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RelativeLayout</a:t>
            </a:r>
            <a:endParaRPr lang="sk-SK" sz="3000" b="1" dirty="0"/>
          </a:p>
          <a:p>
            <a:pPr algn="ctr"/>
            <a:r>
              <a:rPr lang="cs-CZ" sz="2500" dirty="0"/>
              <a:t>Rozmístění pomocí </a:t>
            </a:r>
            <a:r>
              <a:rPr lang="cs-CZ" sz="2500" dirty="0" err="1"/>
              <a:t>constraintů</a:t>
            </a:r>
            <a:endParaRPr lang="cs-CZ" sz="2500" dirty="0"/>
          </a:p>
        </p:txBody>
      </p:sp>
      <p:pic>
        <p:nvPicPr>
          <p:cNvPr id="11" name="Obrázek 6">
            <a:extLst>
              <a:ext uri="{FF2B5EF4-FFF2-40B4-BE49-F238E27FC236}">
                <a16:creationId xmlns:a16="http://schemas.microsoft.com/office/drawing/2014/main" id="{8DA7E448-D91C-48EF-856D-7557C091F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7" r="2027"/>
          <a:stretch/>
        </p:blipFill>
        <p:spPr>
          <a:xfrm>
            <a:off x="4892776" y="3272268"/>
            <a:ext cx="1982776" cy="3441593"/>
          </a:xfrm>
          <a:prstGeom prst="rect">
            <a:avLst/>
          </a:prstGeom>
        </p:spPr>
      </p:pic>
      <p:sp>
        <p:nvSpPr>
          <p:cNvPr id="12" name="Zástupný symbol pro obsah 5">
            <a:extLst>
              <a:ext uri="{FF2B5EF4-FFF2-40B4-BE49-F238E27FC236}">
                <a16:creationId xmlns:a16="http://schemas.microsoft.com/office/drawing/2014/main" id="{1CDF6B3F-AEEE-4F90-BBBC-86FC664F1197}"/>
              </a:ext>
            </a:extLst>
          </p:cNvPr>
          <p:cNvSpPr txBox="1">
            <a:spLocks/>
          </p:cNvSpPr>
          <p:nvPr/>
        </p:nvSpPr>
        <p:spPr>
          <a:xfrm>
            <a:off x="8221942" y="1842841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FlexLayout</a:t>
            </a:r>
            <a:endParaRPr lang="sk-SK" sz="3000" b="1" dirty="0"/>
          </a:p>
          <a:p>
            <a:pPr marL="0" indent="0" algn="ctr">
              <a:buNone/>
            </a:pPr>
            <a:r>
              <a:rPr lang="en-US" sz="2500" dirty="0" err="1"/>
              <a:t>Obdoba</a:t>
            </a:r>
            <a:r>
              <a:rPr lang="en-US" sz="2500" dirty="0"/>
              <a:t> </a:t>
            </a:r>
            <a:r>
              <a:rPr lang="en-US" sz="2500" dirty="0" err="1"/>
              <a:t>webov</a:t>
            </a:r>
            <a:r>
              <a:rPr lang="cs-CZ" sz="2500" dirty="0" err="1"/>
              <a:t>ého</a:t>
            </a:r>
            <a:r>
              <a:rPr lang="cs-CZ" sz="2500" dirty="0"/>
              <a:t> </a:t>
            </a:r>
            <a:r>
              <a:rPr lang="cs-CZ" sz="2500" dirty="0" err="1"/>
              <a:t>Flexboxu</a:t>
            </a:r>
            <a:endParaRPr lang="cs-CZ" sz="2500" dirty="0"/>
          </a:p>
        </p:txBody>
      </p:sp>
      <p:pic>
        <p:nvPicPr>
          <p:cNvPr id="9" name="Obrázek 4">
            <a:extLst>
              <a:ext uri="{FF2B5EF4-FFF2-40B4-BE49-F238E27FC236}">
                <a16:creationId xmlns:a16="http://schemas.microsoft.com/office/drawing/2014/main" id="{F39F3E23-0702-4128-A748-E14068E03C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9" b="16418"/>
          <a:stretch/>
        </p:blipFill>
        <p:spPr>
          <a:xfrm>
            <a:off x="8735898" y="3272268"/>
            <a:ext cx="1982776" cy="3428170"/>
          </a:xfrm>
          <a:prstGeom prst="rect">
            <a:avLst/>
          </a:prstGeom>
        </p:spPr>
      </p:pic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7DF26D67-6BD0-4264-9549-74BFDAD50F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546711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5962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r>
              <a:rPr lang="cs-CZ" dirty="0"/>
              <a:t> – více komponent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3000" b="1" dirty="0" err="1"/>
              <a:t>Grid</a:t>
            </a:r>
            <a:endParaRPr lang="sk-SK" sz="3000" b="1" dirty="0"/>
          </a:p>
          <a:p>
            <a:pPr marL="0" indent="0" algn="ctr">
              <a:buNone/>
            </a:pPr>
            <a:r>
              <a:rPr lang="cs-CZ" sz="2500" dirty="0"/>
              <a:t>Tabulkový layout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" r="2064"/>
          <a:stretch/>
        </p:blipFill>
        <p:spPr>
          <a:xfrm>
            <a:off x="2570831" y="3272268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StackLayout</a:t>
            </a:r>
            <a:endParaRPr lang="sk-SK" sz="3000" b="1" dirty="0"/>
          </a:p>
          <a:p>
            <a:pPr marL="0" indent="0" algn="ctr">
              <a:buNone/>
            </a:pPr>
            <a:r>
              <a:rPr lang="cs-CZ" sz="2500" dirty="0"/>
              <a:t>Pod sebe nebo vedle sebe</a:t>
            </a:r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4" b="18677"/>
          <a:stretch/>
        </p:blipFill>
        <p:spPr>
          <a:xfrm>
            <a:off x="7655725" y="3272269"/>
            <a:ext cx="1948114" cy="3441592"/>
          </a:xfrm>
          <a:prstGeom prst="rect">
            <a:avLst/>
          </a:prstGeom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7019CF57-FFAB-4C37-948E-61F406CBA9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546711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7338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Grid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b="1" dirty="0"/>
              <a:t>Tabulkový layout</a:t>
            </a:r>
          </a:p>
          <a:p>
            <a:r>
              <a:rPr lang="cs-CZ" dirty="0" err="1"/>
              <a:t>RowDefinitions</a:t>
            </a:r>
            <a:r>
              <a:rPr lang="cs-CZ" dirty="0"/>
              <a:t>, </a:t>
            </a:r>
            <a:r>
              <a:rPr lang="cs-CZ" dirty="0" err="1"/>
              <a:t>ColumnDefinitions</a:t>
            </a:r>
            <a:endParaRPr lang="cs-CZ" dirty="0"/>
          </a:p>
          <a:p>
            <a:pPr lvl="1"/>
            <a:r>
              <a:rPr lang="cs-CZ" dirty="0" err="1"/>
              <a:t>Width</a:t>
            </a:r>
            <a:r>
              <a:rPr lang="cs-CZ" dirty="0"/>
              <a:t> / </a:t>
            </a:r>
            <a:r>
              <a:rPr lang="cs-CZ" dirty="0" err="1"/>
              <a:t>Height</a:t>
            </a:r>
            <a:r>
              <a:rPr lang="cs-CZ" dirty="0"/>
              <a:t> = 150 | * | Auto</a:t>
            </a:r>
          </a:p>
          <a:p>
            <a:r>
              <a:rPr lang="cs-CZ" dirty="0" err="1"/>
              <a:t>Grid.Row</a:t>
            </a:r>
            <a:r>
              <a:rPr lang="cs-CZ" dirty="0"/>
              <a:t>, </a:t>
            </a:r>
            <a:r>
              <a:rPr lang="cs-CZ" dirty="0" err="1"/>
              <a:t>Grid.Column</a:t>
            </a:r>
            <a:r>
              <a:rPr lang="en-US" dirty="0"/>
              <a:t> – u</a:t>
            </a:r>
            <a:r>
              <a:rPr lang="sk-SK" dirty="0" err="1"/>
              <a:t>místění</a:t>
            </a:r>
            <a:r>
              <a:rPr lang="sk-SK" dirty="0"/>
              <a:t> komponenty v </a:t>
            </a:r>
            <a:r>
              <a:rPr lang="sk-SK" dirty="0" err="1"/>
              <a:t>tabulce</a:t>
            </a:r>
            <a:endParaRPr lang="cs-CZ" dirty="0"/>
          </a:p>
          <a:p>
            <a:r>
              <a:rPr lang="cs-CZ" dirty="0" err="1"/>
              <a:t>Grid.RowSpan</a:t>
            </a:r>
            <a:r>
              <a:rPr lang="cs-CZ" dirty="0"/>
              <a:t>, </a:t>
            </a:r>
            <a:r>
              <a:rPr lang="cs-CZ" dirty="0" err="1"/>
              <a:t>Grid.ColumnSpan</a:t>
            </a:r>
            <a:r>
              <a:rPr lang="cs-CZ" dirty="0"/>
              <a:t> – roztažení komponenty přes víc „buněk“ v tabulce</a:t>
            </a:r>
            <a:endParaRPr lang="en-US" dirty="0"/>
          </a:p>
          <a:p>
            <a:r>
              <a:rPr lang="en-US" dirty="0"/>
              <a:t>Ho</a:t>
            </a:r>
            <a:r>
              <a:rPr lang="sk-SK" dirty="0" err="1"/>
              <a:t>rizontalSpacing</a:t>
            </a:r>
            <a:r>
              <a:rPr lang="sk-SK" dirty="0"/>
              <a:t>, </a:t>
            </a:r>
            <a:r>
              <a:rPr lang="sk-SK" dirty="0" err="1"/>
              <a:t>VerticalSpacing</a:t>
            </a:r>
            <a:r>
              <a:rPr lang="sk-SK" dirty="0"/>
              <a:t> – </a:t>
            </a:r>
            <a:r>
              <a:rPr lang="sk-SK" dirty="0" err="1"/>
              <a:t>mezery</a:t>
            </a:r>
            <a:r>
              <a:rPr lang="sk-SK" dirty="0"/>
              <a:t> </a:t>
            </a:r>
            <a:r>
              <a:rPr lang="sk-SK" dirty="0" err="1"/>
              <a:t>mezi</a:t>
            </a:r>
            <a:r>
              <a:rPr lang="sk-SK" dirty="0"/>
              <a:t> „</a:t>
            </a:r>
            <a:r>
              <a:rPr lang="sk-SK" dirty="0" err="1"/>
              <a:t>buňkami</a:t>
            </a:r>
            <a:r>
              <a:rPr lang="sk-SK" dirty="0"/>
              <a:t>“ </a:t>
            </a:r>
            <a:r>
              <a:rPr lang="sk-SK" dirty="0" err="1"/>
              <a:t>tabulky</a:t>
            </a:r>
            <a:endParaRPr lang="cs-CZ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78ABAA-CE37-4B0E-BF3A-D170C4EEC9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46711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507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StackLayout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Řadí komponenty pod sebe nebo vedle sebe</a:t>
            </a:r>
          </a:p>
          <a:p>
            <a:r>
              <a:rPr lang="cs-CZ" dirty="0" err="1"/>
              <a:t>Orientation</a:t>
            </a:r>
            <a:r>
              <a:rPr lang="cs-CZ" dirty="0"/>
              <a:t> = </a:t>
            </a:r>
            <a:r>
              <a:rPr lang="cs-CZ" dirty="0" err="1"/>
              <a:t>Horizontal</a:t>
            </a:r>
            <a:r>
              <a:rPr lang="cs-CZ" dirty="0"/>
              <a:t> | </a:t>
            </a:r>
            <a:r>
              <a:rPr lang="cs-CZ" dirty="0" err="1"/>
              <a:t>Vertical</a:t>
            </a:r>
            <a:endParaRPr lang="cs-CZ" dirty="0"/>
          </a:p>
          <a:p>
            <a:r>
              <a:rPr lang="cs-CZ" dirty="0" err="1"/>
              <a:t>Spacing</a:t>
            </a:r>
            <a:r>
              <a:rPr lang="cs-CZ" dirty="0"/>
              <a:t> – rozestup jednotlivých komponent</a:t>
            </a:r>
          </a:p>
          <a:p>
            <a:r>
              <a:rPr lang="cs-CZ" dirty="0" err="1"/>
              <a:t>HorizontalOptions</a:t>
            </a:r>
            <a:r>
              <a:rPr lang="cs-CZ" dirty="0"/>
              <a:t> a </a:t>
            </a:r>
            <a:r>
              <a:rPr lang="cs-CZ" dirty="0" err="1"/>
              <a:t>VerticalOptions</a:t>
            </a:r>
            <a:endParaRPr lang="cs-CZ" dirty="0"/>
          </a:p>
          <a:p>
            <a:pPr lvl="1"/>
            <a:r>
              <a:rPr lang="cs-CZ" dirty="0"/>
              <a:t>Start, Center, End a Fill</a:t>
            </a:r>
          </a:p>
          <a:p>
            <a:pPr lvl="1"/>
            <a:r>
              <a:rPr lang="cs-CZ" dirty="0"/>
              <a:t>…</a:t>
            </a:r>
            <a:r>
              <a:rPr lang="cs-CZ" dirty="0" err="1"/>
              <a:t>AndExpand</a:t>
            </a:r>
            <a:r>
              <a:rPr lang="cs-CZ" dirty="0"/>
              <a:t> – komponenta může dostat víc místa, než nutně potřebuje, pokud je to místo k dispozici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97B134-6ED3-46F1-A8AD-ADCF20F42A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46711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007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Layouts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8D5F1A97-19AF-4756-BCA1-F254C96399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46711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9347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891669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>
                <a:solidFill>
                  <a:schemeClr val="bg2"/>
                </a:solidFill>
                <a:cs typeface="Helvetica Light"/>
              </a:rPr>
              <a:t>ActivityIndicator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05107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BoxView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318545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Button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031983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DatePicker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745420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Editor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891669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Entry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05107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Image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318545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Label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891669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OpenGLView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605107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Picker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318545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ProgressBar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031983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SearchBar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745419" y="2915647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Slider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745419" y="361117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Stepper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888719" y="4306714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WebView</a:t>
            </a:r>
            <a:endParaRPr lang="sk-SK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602156" y="4306713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TableView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315593" y="430671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ListView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745420" y="43124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EntryCell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91669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ImageCell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605107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SwitchCell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029030" y="4306711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TextCell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315592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ViewCell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/>
              <a:t>Ovládací prvky</a:t>
            </a:r>
            <a:endParaRPr lang="en-US" dirty="0"/>
          </a:p>
        </p:txBody>
      </p:sp>
      <p:sp>
        <p:nvSpPr>
          <p:cNvPr id="34" name="Rounded Rectangle 17"/>
          <p:cNvSpPr/>
          <p:nvPr/>
        </p:nvSpPr>
        <p:spPr>
          <a:xfrm>
            <a:off x="7031983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TimePicker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5" name="Rounded Rectangle 32">
            <a:extLst>
              <a:ext uri="{FF2B5EF4-FFF2-40B4-BE49-F238E27FC236}">
                <a16:creationId xmlns:a16="http://schemas.microsoft.com/office/drawing/2014/main" id="{05763E95-3B59-47A2-9D38-4A49CB42D32B}"/>
              </a:ext>
            </a:extLst>
          </p:cNvPr>
          <p:cNvSpPr/>
          <p:nvPr/>
        </p:nvSpPr>
        <p:spPr>
          <a:xfrm>
            <a:off x="7026077" y="5002240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Map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6" name="Rounded Rectangle 32">
            <a:extLst>
              <a:ext uri="{FF2B5EF4-FFF2-40B4-BE49-F238E27FC236}">
                <a16:creationId xmlns:a16="http://schemas.microsoft.com/office/drawing/2014/main" id="{A3A0E90F-D87D-43BD-BA87-4276851706EB}"/>
              </a:ext>
            </a:extLst>
          </p:cNvPr>
          <p:cNvSpPr/>
          <p:nvPr/>
        </p:nvSpPr>
        <p:spPr>
          <a:xfrm>
            <a:off x="8745418" y="501371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…</a:t>
            </a:r>
          </a:p>
        </p:txBody>
      </p:sp>
      <p:graphicFrame>
        <p:nvGraphicFramePr>
          <p:cNvPr id="37" name="Content Placeholder 3">
            <a:extLst>
              <a:ext uri="{FF2B5EF4-FFF2-40B4-BE49-F238E27FC236}">
                <a16:creationId xmlns:a16="http://schemas.microsoft.com/office/drawing/2014/main" id="{AA3F6099-CE8D-46F4-94B9-39D0E53993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407246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9625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Prezentace</a:t>
            </a:r>
            <a:r>
              <a:rPr lang="sk-SK" dirty="0"/>
              <a:t> obsahu</a:t>
            </a:r>
            <a:endParaRPr lang="cs-CZ" dirty="0"/>
          </a:p>
        </p:txBody>
      </p:sp>
      <p:pic>
        <p:nvPicPr>
          <p:cNvPr id="1028" name="Picture 4" descr="https://docs.microsoft.com/en-us/xamarin/xamarin-forms/user-interface/controls/views-images/Label-Large.png#lightbox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373" y="1761745"/>
            <a:ext cx="2438400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docs.microsoft.com/en-us/xamarin/xamarin-forms/user-interface/controls/views-images/Image-Large.png#lightbox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61744"/>
            <a:ext cx="2438400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docs.microsoft.com/en-us/xamarin/xamarin-forms/user-interface/controls/views-images/BoxView-Large.png#lightbox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228" y="1764701"/>
            <a:ext cx="2438401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docs.microsoft.com/en-us/xamarin/xamarin-forms/user-interface/controls/views-images/WebView-Large.png#lightbox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44" y="4310321"/>
            <a:ext cx="2561822" cy="239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ocs.microsoft.com/en-us/xamarin/xamarin-forms/user-interface/controls/views-images/OpenGLView-Large.png#lightbox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699" y="4385497"/>
            <a:ext cx="2410602" cy="224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docs.microsoft.com/en-us/xamarin/xamarin-forms/user-interface/controls/views-images/Map-Large.png#lightbox">
            <a:extLst>
              <a:ext uri="{FF2B5EF4-FFF2-40B4-BE49-F238E27FC236}">
                <a16:creationId xmlns:a16="http://schemas.microsoft.com/office/drawing/2014/main" id="{11A3D593-120E-469C-A2DF-97258766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784" y="4389849"/>
            <a:ext cx="2415286" cy="224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AB0D4939-B388-4533-8BB7-5B7C4BC406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702888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100433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Akce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7093" y="1761745"/>
            <a:ext cx="2434959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1744"/>
            <a:ext cx="2428359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32972" y="1764701"/>
            <a:ext cx="2428913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0A0D26D-0385-4391-AE65-7537A1BA1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36260"/>
            <a:ext cx="2561822" cy="234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F8A6E065-4943-42E7-9E4E-E8D237D3E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4753"/>
            <a:ext cx="2410602" cy="220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9602AAF8-7EF4-4E1D-8737-6E4A50D897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702888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3162436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Nastavov</a:t>
            </a:r>
            <a:r>
              <a:rPr lang="sk-SK" dirty="0" err="1"/>
              <a:t>ání</a:t>
            </a:r>
            <a:r>
              <a:rPr lang="sk-SK" dirty="0"/>
              <a:t> </a:t>
            </a:r>
            <a:r>
              <a:rPr lang="sk-SK" dirty="0" err="1"/>
              <a:t>hodnot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5373" y="1764872"/>
            <a:ext cx="2438400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76800" y="1761823"/>
            <a:ext cx="2438400" cy="227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4701"/>
            <a:ext cx="2435407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17146"/>
            <a:ext cx="2561822" cy="23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398665"/>
            <a:ext cx="2410602" cy="222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D62A0A2-DB62-4DEF-BCFF-3B4E0CAC6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039784" y="4392737"/>
            <a:ext cx="2415286" cy="22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F2F73BDA-E6B7-49B2-862E-CF26A6A347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702888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188314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97D4-6562-4264-8F8B-EE32B863C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Představení</a:t>
            </a:r>
            <a:r>
              <a:rPr lang="sk-SK" dirty="0"/>
              <a:t> </a:t>
            </a:r>
            <a:r>
              <a:rPr lang="sk-SK" dirty="0" err="1"/>
              <a:t>předmětu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A47FA-7106-469D-8C1E-AE6AA3670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438650"/>
          </a:xfrm>
        </p:spPr>
        <p:txBody>
          <a:bodyPr>
            <a:normAutofit fontScale="92500" lnSpcReduction="10000"/>
          </a:bodyPr>
          <a:lstStyle/>
          <a:p>
            <a:r>
              <a:rPr lang="sk-SK" dirty="0" err="1"/>
              <a:t>Interaktivní</a:t>
            </a:r>
            <a:r>
              <a:rPr lang="sk-SK" dirty="0"/>
              <a:t> osnova – IS</a:t>
            </a:r>
          </a:p>
          <a:p>
            <a:r>
              <a:rPr lang="sk-SK" dirty="0"/>
              <a:t>Materiály - </a:t>
            </a:r>
            <a:r>
              <a:rPr lang="sk-SK" dirty="0" err="1"/>
              <a:t>GitHub</a:t>
            </a:r>
            <a:endParaRPr lang="sk-SK" dirty="0"/>
          </a:p>
          <a:p>
            <a:r>
              <a:rPr lang="sk-SK" dirty="0"/>
              <a:t>Stream/záznam – </a:t>
            </a:r>
            <a:r>
              <a:rPr lang="sk-SK" dirty="0" err="1"/>
              <a:t>Youtube</a:t>
            </a:r>
            <a:r>
              <a:rPr lang="sk-SK" dirty="0"/>
              <a:t> (IS)</a:t>
            </a:r>
          </a:p>
          <a:p>
            <a:r>
              <a:rPr lang="sk-SK" dirty="0"/>
              <a:t>Cvičení</a:t>
            </a:r>
          </a:p>
          <a:p>
            <a:r>
              <a:rPr lang="sk-SK" dirty="0"/>
              <a:t>Úkoly</a:t>
            </a:r>
          </a:p>
          <a:p>
            <a:r>
              <a:rPr lang="sk-SK" dirty="0"/>
              <a:t>Projekt</a:t>
            </a:r>
          </a:p>
          <a:p>
            <a:pPr lvl="1"/>
            <a:r>
              <a:rPr lang="sk-SK" dirty="0"/>
              <a:t>7. 3. - </a:t>
            </a:r>
            <a:r>
              <a:rPr lang="sk-SK" dirty="0" err="1"/>
              <a:t>Odevzdání</a:t>
            </a:r>
            <a:r>
              <a:rPr lang="sk-SK" dirty="0"/>
              <a:t> kompletní </a:t>
            </a:r>
            <a:r>
              <a:rPr lang="sk-SK" dirty="0" err="1"/>
              <a:t>specifikace</a:t>
            </a:r>
            <a:endParaRPr lang="sk-SK" dirty="0"/>
          </a:p>
          <a:p>
            <a:pPr lvl="1"/>
            <a:r>
              <a:rPr lang="sk-SK" dirty="0"/>
              <a:t>28. 3. - 1. kontrola projektu</a:t>
            </a:r>
          </a:p>
          <a:p>
            <a:pPr lvl="1"/>
            <a:r>
              <a:rPr lang="sk-SK" dirty="0"/>
              <a:t>18. 4. - 2. kontrola projektu</a:t>
            </a:r>
          </a:p>
          <a:p>
            <a:pPr lvl="1"/>
            <a:r>
              <a:rPr lang="sk-SK" dirty="0"/>
              <a:t>9. 5. - </a:t>
            </a:r>
            <a:r>
              <a:rPr lang="sk-SK" dirty="0" err="1"/>
              <a:t>Odevzdání</a:t>
            </a:r>
            <a:r>
              <a:rPr lang="sk-SK" dirty="0"/>
              <a:t> projektu </a:t>
            </a:r>
            <a:r>
              <a:rPr lang="sk-SK" dirty="0" err="1"/>
              <a:t>ke</a:t>
            </a:r>
            <a:r>
              <a:rPr lang="sk-SK" dirty="0"/>
              <a:t> kontrole</a:t>
            </a:r>
          </a:p>
          <a:p>
            <a:pPr lvl="1"/>
            <a:r>
              <a:rPr lang="sk-SK" dirty="0"/>
              <a:t>16. 5. – 8. 6. – Kontrola projektu, </a:t>
            </a:r>
            <a:r>
              <a:rPr lang="sk-SK" dirty="0" err="1"/>
              <a:t>zapracování</a:t>
            </a:r>
            <a:r>
              <a:rPr lang="sk-SK" dirty="0"/>
              <a:t> feedbacku</a:t>
            </a:r>
          </a:p>
          <a:p>
            <a:pPr lvl="1"/>
            <a:r>
              <a:rPr lang="sk-SK" dirty="0"/>
              <a:t>9. 6: - </a:t>
            </a:r>
            <a:r>
              <a:rPr lang="sk-SK" dirty="0" err="1"/>
              <a:t>Prezentace</a:t>
            </a:r>
            <a:r>
              <a:rPr lang="sk-SK" dirty="0"/>
              <a:t> projektu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80A8663-A147-46A0-AC83-8801AB0B80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06049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379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Editace</a:t>
            </a:r>
            <a:r>
              <a:rPr lang="sk-SK" dirty="0"/>
              <a:t> textu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1745"/>
            <a:ext cx="2426376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6517"/>
            <a:ext cx="2428359" cy="227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0E91E3F9-7DB3-4034-B175-0DDDEE12BC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702888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24330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Indikace</a:t>
            </a:r>
            <a:r>
              <a:rPr lang="sk-SK" dirty="0"/>
              <a:t> aktivity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3870"/>
            <a:ext cx="2426376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70380"/>
            <a:ext cx="2428359" cy="22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3FD97A2-CC9F-424C-BD63-541AC71DD5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702888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373606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kolekce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8633" y="1764872"/>
            <a:ext cx="2431879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76800" y="1764871"/>
            <a:ext cx="2438400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4701"/>
            <a:ext cx="2435407" cy="227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702863" y="4317146"/>
            <a:ext cx="2548784" cy="23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FB19B4-3889-4B36-A1BB-347D596C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1289"/>
            <a:ext cx="2410602" cy="221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1700F2-6365-429B-8C7B-59938AB3F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039784" y="4405550"/>
            <a:ext cx="2415286" cy="221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70A3EF8C-D940-4B7C-B7F5-6F3D0E39FF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702888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688730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ViewCell</a:t>
            </a:r>
            <a:endParaRPr lang="cs-C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1710887"/>
            <a:ext cx="2304256" cy="4663376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5" y="1710887"/>
            <a:ext cx="2312463" cy="4663376"/>
          </a:xfrm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CBFAE17-D3FC-4606-87B6-ACF698CD6A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702888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233675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Pop-ups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3645" y="1763870"/>
            <a:ext cx="2421853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81694"/>
            <a:ext cx="2428359" cy="22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7EBC8368-DAA1-43B3-A512-D0A87DD1DC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702888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477426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82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926433" y="1073945"/>
            <a:ext cx="8741569" cy="675085"/>
          </a:xfrm>
        </p:spPr>
        <p:txBody>
          <a:bodyPr>
            <a:normAutofit fontScale="90000"/>
          </a:bodyPr>
          <a:lstStyle/>
          <a:p>
            <a:pPr algn="l"/>
            <a:r>
              <a:rPr lang="sk-SK" dirty="0">
                <a:solidFill>
                  <a:schemeClr val="bg2"/>
                </a:solidFill>
              </a:rPr>
              <a:t>Komerční komponenty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10841" y="2637270"/>
            <a:ext cx="8572061" cy="2487154"/>
            <a:chOff x="388937" y="2881508"/>
            <a:chExt cx="11658598" cy="338270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937" y="2881508"/>
              <a:ext cx="11620500" cy="18841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7038" y="4380110"/>
              <a:ext cx="11620497" cy="1884100"/>
            </a:xfrm>
            <a:prstGeom prst="rect">
              <a:avLst/>
            </a:prstGeom>
          </p:spPr>
        </p:pic>
      </p:grp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B79EC05-E1DC-4127-B612-FFCD6E633F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702888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10957216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/>
              <a:t>Stránky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3000" b="1" dirty="0" err="1"/>
              <a:t>ContentPage</a:t>
            </a:r>
            <a:endParaRPr lang="cs-CZ" sz="3000" b="1" dirty="0"/>
          </a:p>
          <a:p>
            <a:pPr algn="ctr"/>
            <a:r>
              <a:rPr lang="cs-CZ" sz="2400" dirty="0"/>
              <a:t>Jednoduchý obsah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 r="164"/>
          <a:stretch/>
        </p:blipFill>
        <p:spPr>
          <a:xfrm>
            <a:off x="2570831" y="3272268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FlyoutPage</a:t>
            </a:r>
            <a:endParaRPr lang="sk-SK" sz="3000" b="1" dirty="0"/>
          </a:p>
          <a:p>
            <a:pPr marL="0" indent="0" algn="ctr">
              <a:buNone/>
            </a:pPr>
            <a:r>
              <a:rPr lang="cs-CZ" sz="2500" dirty="0"/>
              <a:t>Seznam + detail položky</a:t>
            </a:r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4" r="884"/>
          <a:stretch/>
        </p:blipFill>
        <p:spPr>
          <a:xfrm>
            <a:off x="7655725" y="3272269"/>
            <a:ext cx="1948114" cy="3441592"/>
          </a:xfrm>
          <a:prstGeom prst="rect">
            <a:avLst/>
          </a:prstGeom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C0018437-E68F-41BB-AA62-56B127C2F3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118335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0169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/>
              <a:t>Stránky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3000" b="1" dirty="0" err="1"/>
              <a:t>TabbedPage</a:t>
            </a:r>
            <a:endParaRPr lang="cs-CZ" sz="3000" b="1" dirty="0"/>
          </a:p>
          <a:p>
            <a:pPr algn="ctr"/>
            <a:r>
              <a:rPr lang="cs-CZ" sz="2500" dirty="0"/>
              <a:t>Záložky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5" r="4365"/>
          <a:stretch/>
        </p:blipFill>
        <p:spPr>
          <a:xfrm>
            <a:off x="2570831" y="3272268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CarouselPage</a:t>
            </a:r>
            <a:endParaRPr lang="sk-SK" sz="3000" b="1" dirty="0"/>
          </a:p>
          <a:p>
            <a:pPr marL="0" indent="0" algn="ctr">
              <a:buNone/>
            </a:pPr>
            <a:r>
              <a:rPr lang="cs-CZ" sz="2500" dirty="0"/>
              <a:t>Stránky vedle sebe</a:t>
            </a:r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6" r="5596"/>
          <a:stretch/>
        </p:blipFill>
        <p:spPr>
          <a:xfrm>
            <a:off x="7655725" y="3272269"/>
            <a:ext cx="1948114" cy="3441592"/>
          </a:xfrm>
          <a:prstGeom prst="rect">
            <a:avLst/>
          </a:prstGeom>
        </p:spPr>
      </p:pic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EA82C4E2-5DD9-457E-9EFB-AE65969C85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229919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006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/>
              <a:t>Stránky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90656" y="1755612"/>
            <a:ext cx="3010688" cy="4689190"/>
          </a:xfrm>
        </p:spPr>
        <p:txBody>
          <a:bodyPr>
            <a:normAutofit/>
          </a:bodyPr>
          <a:lstStyle/>
          <a:p>
            <a:r>
              <a:rPr lang="cs-CZ" sz="3000" b="1" dirty="0" err="1"/>
              <a:t>NavigationPage</a:t>
            </a:r>
            <a:endParaRPr lang="cs-CZ" sz="3000" b="1" dirty="0"/>
          </a:p>
          <a:p>
            <a:pPr algn="ctr"/>
            <a:r>
              <a:rPr lang="cs-CZ" sz="2500" dirty="0"/>
              <a:t>Aby fungovala navigace</a:t>
            </a:r>
            <a:endParaRPr lang="cs-CZ" sz="2500" b="1" dirty="0"/>
          </a:p>
          <a:p>
            <a:pPr marL="0" indent="0" algn="ctr">
              <a:buNone/>
            </a:pPr>
            <a:endParaRPr lang="cs-CZ" sz="2500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" r="2314"/>
          <a:stretch/>
        </p:blipFill>
        <p:spPr>
          <a:xfrm>
            <a:off x="5104612" y="3215118"/>
            <a:ext cx="1982776" cy="3441593"/>
          </a:xfrm>
          <a:prstGeom prst="rect">
            <a:avLst/>
          </a:prstGeom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C7F59815-8309-4B7F-9BA6-39079B5D4A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229919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6393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/>
              <a:t>Stránky</a:t>
            </a:r>
          </a:p>
        </p:txBody>
      </p:sp>
      <p:sp>
        <p:nvSpPr>
          <p:cNvPr id="4" name="Zástupný symbol pro obsah 2">
            <a:extLst>
              <a:ext uri="{FF2B5EF4-FFF2-40B4-BE49-F238E27FC236}">
                <a16:creationId xmlns:a16="http://schemas.microsoft.com/office/drawing/2014/main" id="{E4A45E84-EEEA-43EE-ACB9-63A5A7622F30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První, co se zobrazí, je v souboru </a:t>
            </a:r>
            <a:r>
              <a:rPr lang="cs-CZ" dirty="0" err="1"/>
              <a:t>App.xaml.cs</a:t>
            </a:r>
            <a:endParaRPr lang="cs-CZ" dirty="0"/>
          </a:p>
          <a:p>
            <a:pPr lvl="1"/>
            <a:r>
              <a:rPr lang="cs-CZ" dirty="0"/>
              <a:t>Defaultně </a:t>
            </a:r>
            <a:r>
              <a:rPr lang="cs-CZ" dirty="0" err="1"/>
              <a:t>MainPage</a:t>
            </a:r>
            <a:endParaRPr lang="cs-CZ" dirty="0"/>
          </a:p>
          <a:p>
            <a:endParaRPr lang="sk-SK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6034AD30-7B31-4325-99C3-89F5946A03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229919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804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067B-FE07-4480-BD64-8FCBA7CD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Dnešní </a:t>
            </a:r>
            <a:r>
              <a:rPr lang="sk-SK" dirty="0" err="1"/>
              <a:t>cíle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FDE9-2395-4C00-88B2-6E288D75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Seznámit</a:t>
            </a:r>
            <a:r>
              <a:rPr lang="sk-SK" dirty="0"/>
              <a:t> </a:t>
            </a:r>
            <a:r>
              <a:rPr lang="sk-SK" dirty="0" err="1"/>
              <a:t>se</a:t>
            </a:r>
            <a:endParaRPr lang="sk-SK" dirty="0"/>
          </a:p>
          <a:p>
            <a:r>
              <a:rPr lang="sk-SK" dirty="0" err="1"/>
              <a:t>Zjistit</a:t>
            </a:r>
            <a:r>
              <a:rPr lang="sk-SK" dirty="0"/>
              <a:t> </a:t>
            </a:r>
            <a:r>
              <a:rPr lang="sk-SK" dirty="0" err="1"/>
              <a:t>co</a:t>
            </a:r>
            <a:r>
              <a:rPr lang="sk-SK" dirty="0"/>
              <a:t> je Xamarin</a:t>
            </a:r>
          </a:p>
          <a:p>
            <a:r>
              <a:rPr lang="sk-SK" dirty="0" err="1"/>
              <a:t>Podívat</a:t>
            </a:r>
            <a:r>
              <a:rPr lang="sk-SK" dirty="0"/>
              <a:t> </a:t>
            </a:r>
            <a:r>
              <a:rPr lang="sk-SK" dirty="0" err="1"/>
              <a:t>se</a:t>
            </a:r>
            <a:r>
              <a:rPr lang="sk-SK" dirty="0"/>
              <a:t> na </a:t>
            </a:r>
            <a:r>
              <a:rPr lang="sk-SK" dirty="0" err="1"/>
              <a:t>setup</a:t>
            </a:r>
            <a:r>
              <a:rPr lang="sk-SK" dirty="0"/>
              <a:t> </a:t>
            </a:r>
            <a:r>
              <a:rPr lang="sk-SK" dirty="0" err="1"/>
              <a:t>prostředí</a:t>
            </a:r>
            <a:endParaRPr lang="sk-SK" dirty="0"/>
          </a:p>
          <a:p>
            <a:r>
              <a:rPr lang="sk-SK" dirty="0" err="1"/>
              <a:t>Seznámit</a:t>
            </a:r>
            <a:r>
              <a:rPr lang="sk-SK" dirty="0"/>
              <a:t> </a:t>
            </a:r>
            <a:r>
              <a:rPr lang="sk-SK" dirty="0" err="1"/>
              <a:t>se</a:t>
            </a:r>
            <a:r>
              <a:rPr lang="sk-SK" dirty="0"/>
              <a:t> s dostupnými </a:t>
            </a:r>
            <a:r>
              <a:rPr lang="sk-SK" dirty="0" err="1"/>
              <a:t>layouty</a:t>
            </a:r>
            <a:r>
              <a:rPr lang="sk-SK" dirty="0"/>
              <a:t> a kontrolkami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6B529C-A4CA-4975-BE55-86DF76265E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736704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5094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067B-FE07-4480-BD64-8FCBA7CD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Dnešní </a:t>
            </a:r>
            <a:r>
              <a:rPr lang="sk-SK" dirty="0" err="1"/>
              <a:t>cíle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FDE9-2395-4C00-88B2-6E288D75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Seznámit</a:t>
            </a:r>
            <a:r>
              <a:rPr lang="sk-SK" dirty="0"/>
              <a:t> </a:t>
            </a:r>
            <a:r>
              <a:rPr lang="sk-SK" dirty="0" err="1"/>
              <a:t>se</a:t>
            </a:r>
            <a:endParaRPr lang="sk-SK" dirty="0"/>
          </a:p>
          <a:p>
            <a:r>
              <a:rPr lang="sk-SK" dirty="0" err="1"/>
              <a:t>Zjistit</a:t>
            </a:r>
            <a:r>
              <a:rPr lang="sk-SK" dirty="0"/>
              <a:t> </a:t>
            </a:r>
            <a:r>
              <a:rPr lang="sk-SK" dirty="0" err="1"/>
              <a:t>co</a:t>
            </a:r>
            <a:r>
              <a:rPr lang="sk-SK" dirty="0"/>
              <a:t> je Xamarin</a:t>
            </a:r>
          </a:p>
          <a:p>
            <a:r>
              <a:rPr lang="sk-SK" dirty="0" err="1"/>
              <a:t>Podívat</a:t>
            </a:r>
            <a:r>
              <a:rPr lang="sk-SK" dirty="0"/>
              <a:t> </a:t>
            </a:r>
            <a:r>
              <a:rPr lang="sk-SK" dirty="0" err="1"/>
              <a:t>se</a:t>
            </a:r>
            <a:r>
              <a:rPr lang="sk-SK" dirty="0"/>
              <a:t> na </a:t>
            </a:r>
            <a:r>
              <a:rPr lang="sk-SK" dirty="0" err="1"/>
              <a:t>setup</a:t>
            </a:r>
            <a:r>
              <a:rPr lang="sk-SK" dirty="0"/>
              <a:t> </a:t>
            </a:r>
            <a:r>
              <a:rPr lang="sk-SK" dirty="0" err="1"/>
              <a:t>prostředí</a:t>
            </a:r>
            <a:endParaRPr lang="sk-SK" dirty="0"/>
          </a:p>
          <a:p>
            <a:r>
              <a:rPr lang="sk-SK" dirty="0" err="1"/>
              <a:t>Seznámit</a:t>
            </a:r>
            <a:r>
              <a:rPr lang="sk-SK" dirty="0"/>
              <a:t> </a:t>
            </a:r>
            <a:r>
              <a:rPr lang="sk-SK" dirty="0" err="1"/>
              <a:t>se</a:t>
            </a:r>
            <a:r>
              <a:rPr lang="sk-SK" dirty="0"/>
              <a:t> s dostupnými </a:t>
            </a:r>
            <a:r>
              <a:rPr lang="sk-SK" dirty="0" err="1"/>
              <a:t>layouty</a:t>
            </a:r>
            <a:r>
              <a:rPr lang="sk-SK" dirty="0"/>
              <a:t> a kontrolkami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7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C92E-FB12-4C90-B6D9-A47BDB0B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Představení</a:t>
            </a:r>
            <a:r>
              <a:rPr lang="sk-SK" dirty="0"/>
              <a:t> výsledné </a:t>
            </a:r>
            <a:r>
              <a:rPr lang="sk-SK" dirty="0" err="1"/>
              <a:t>aplikace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2C75E-60E3-4D1A-BA4B-C675C22D2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CookBook</a:t>
            </a:r>
            <a:endParaRPr lang="sk-SK" dirty="0"/>
          </a:p>
          <a:p>
            <a:r>
              <a:rPr lang="sk-SK" dirty="0"/>
              <a:t>Android + </a:t>
            </a:r>
            <a:r>
              <a:rPr lang="sk-SK" dirty="0" err="1"/>
              <a:t>iOS</a:t>
            </a:r>
            <a:endParaRPr lang="sk-SK" dirty="0"/>
          </a:p>
          <a:p>
            <a:r>
              <a:rPr lang="sk-SK" dirty="0" err="1"/>
              <a:t>Komunikace</a:t>
            </a:r>
            <a:r>
              <a:rPr lang="sk-SK" dirty="0"/>
              <a:t> s API</a:t>
            </a:r>
          </a:p>
          <a:p>
            <a:r>
              <a:rPr lang="sk-SK" dirty="0"/>
              <a:t>Základní CRUD </a:t>
            </a:r>
            <a:r>
              <a:rPr lang="sk-SK" dirty="0" err="1"/>
              <a:t>operace</a:t>
            </a:r>
            <a:endParaRPr lang="sk-SK" dirty="0"/>
          </a:p>
          <a:p>
            <a:r>
              <a:rPr lang="sk-SK" dirty="0" err="1"/>
              <a:t>Ukládání</a:t>
            </a:r>
            <a:r>
              <a:rPr lang="sk-SK" dirty="0"/>
              <a:t> nastavení</a:t>
            </a:r>
          </a:p>
          <a:p>
            <a:r>
              <a:rPr lang="sk-SK" dirty="0"/>
              <a:t>MVVM </a:t>
            </a:r>
            <a:r>
              <a:rPr lang="sk-SK" dirty="0" err="1"/>
              <a:t>architektura</a:t>
            </a:r>
            <a:endParaRPr lang="sk-SK" dirty="0"/>
          </a:p>
          <a:p>
            <a:r>
              <a:rPr lang="sk-SK" dirty="0"/>
              <a:t>Hlavní koncepty vývoje v Xamarinu</a:t>
            </a: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3344FC75-7B3B-478E-AEBB-1F6F491615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100590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532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F2D23-E034-4526-A348-632CF371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Tradi</a:t>
            </a:r>
            <a:r>
              <a:rPr lang="sk-SK" dirty="0" err="1"/>
              <a:t>ční</a:t>
            </a:r>
            <a:r>
              <a:rPr lang="sk-SK" dirty="0"/>
              <a:t> </a:t>
            </a:r>
            <a:r>
              <a:rPr lang="sk-SK" dirty="0" err="1"/>
              <a:t>přístup</a:t>
            </a:r>
            <a:r>
              <a:rPr lang="sk-SK" dirty="0"/>
              <a:t> k vývoji </a:t>
            </a:r>
            <a:r>
              <a:rPr lang="sk-SK" dirty="0" err="1"/>
              <a:t>aplikací</a:t>
            </a:r>
            <a:endParaRPr lang="cs-CZ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38A4AE-BA05-48BE-A030-F9D8A10AB5AF}"/>
              </a:ext>
            </a:extLst>
          </p:cNvPr>
          <p:cNvSpPr/>
          <p:nvPr/>
        </p:nvSpPr>
        <p:spPr>
          <a:xfrm>
            <a:off x="5100718" y="1988840"/>
            <a:ext cx="1620180" cy="3024336"/>
          </a:xfrm>
          <a:prstGeom prst="roundRect">
            <a:avLst/>
          </a:prstGeom>
          <a:solidFill>
            <a:srgbClr val="7DC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Android App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Java</a:t>
            </a:r>
          </a:p>
          <a:p>
            <a:pPr algn="ctr"/>
            <a:r>
              <a:rPr lang="en-US" sz="1600" dirty="0"/>
              <a:t>Kotlin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Android Studio</a:t>
            </a:r>
          </a:p>
          <a:p>
            <a:pPr algn="ctr"/>
            <a:endParaRPr lang="cs-CZ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C0FAF4-1D9E-433D-924E-49932F359710}"/>
              </a:ext>
            </a:extLst>
          </p:cNvPr>
          <p:cNvSpPr/>
          <p:nvPr/>
        </p:nvSpPr>
        <p:spPr>
          <a:xfrm>
            <a:off x="7464152" y="1988840"/>
            <a:ext cx="1620180" cy="3024336"/>
          </a:xfrm>
          <a:prstGeom prst="roundRect">
            <a:avLst/>
          </a:prstGeom>
          <a:solidFill>
            <a:srgbClr val="36B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Windows App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C#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Visual Studio</a:t>
            </a:r>
          </a:p>
          <a:p>
            <a:pPr algn="ctr"/>
            <a:endParaRPr lang="cs-CZ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953AEF-13A1-4F25-B2A8-752A15E66FE8}"/>
              </a:ext>
            </a:extLst>
          </p:cNvPr>
          <p:cNvSpPr/>
          <p:nvPr/>
        </p:nvSpPr>
        <p:spPr>
          <a:xfrm>
            <a:off x="2737284" y="1988840"/>
            <a:ext cx="1620180" cy="3024336"/>
          </a:xfrm>
          <a:prstGeom prst="roundRect">
            <a:avLst/>
          </a:prstGeom>
          <a:solidFill>
            <a:srgbClr val="AA5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iOS App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Objective-C</a:t>
            </a:r>
          </a:p>
          <a:p>
            <a:pPr algn="ctr"/>
            <a:r>
              <a:rPr lang="en-US" sz="1600" dirty="0"/>
              <a:t>Swift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 err="1"/>
              <a:t>Xcode</a:t>
            </a:r>
            <a:endParaRPr lang="en-US" sz="1600" dirty="0"/>
          </a:p>
          <a:p>
            <a:pPr algn="ctr"/>
            <a:endParaRPr lang="cs-CZ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97EA4-C277-4448-9716-E2C1658A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295" y="2132857"/>
            <a:ext cx="600159" cy="619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202227-DC45-42A7-879F-B22ACC05C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913" y="2066171"/>
            <a:ext cx="647790" cy="752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64E2EA-459A-446C-A7A7-146B4C77F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164" y="2085225"/>
            <a:ext cx="600159" cy="733527"/>
          </a:xfrm>
          <a:prstGeom prst="rect">
            <a:avLst/>
          </a:prstGeom>
        </p:spPr>
      </p:pic>
      <p:graphicFrame>
        <p:nvGraphicFramePr>
          <p:cNvPr id="22" name="Content Placeholder 3">
            <a:extLst>
              <a:ext uri="{FF2B5EF4-FFF2-40B4-BE49-F238E27FC236}">
                <a16:creationId xmlns:a16="http://schemas.microsoft.com/office/drawing/2014/main" id="{57885B94-FFC2-49C7-B1EB-E9CA386BC0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664547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11295215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Xamarin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5600" y="1876762"/>
            <a:ext cx="4545200" cy="3720011"/>
          </a:xfrm>
        </p:spPr>
        <p:txBody>
          <a:bodyPr wrap="square" lIns="45720" anchor="ctr"/>
          <a:lstStyle/>
          <a:p>
            <a:r>
              <a:rPr lang="sk-SK" dirty="0" err="1"/>
              <a:t>Společná</a:t>
            </a:r>
            <a:r>
              <a:rPr lang="sk-SK" dirty="0"/>
              <a:t> logika pro </a:t>
            </a:r>
            <a:r>
              <a:rPr lang="sk-SK" dirty="0" err="1"/>
              <a:t>všechny</a:t>
            </a:r>
            <a:r>
              <a:rPr lang="sk-SK" dirty="0"/>
              <a:t> platformy</a:t>
            </a:r>
          </a:p>
          <a:p>
            <a:r>
              <a:rPr lang="sk-SK" dirty="0"/>
              <a:t>UI </a:t>
            </a:r>
            <a:r>
              <a:rPr lang="sk-SK" dirty="0" err="1"/>
              <a:t>psáno</a:t>
            </a:r>
            <a:r>
              <a:rPr lang="sk-SK" dirty="0"/>
              <a:t> v C</a:t>
            </a:r>
            <a:r>
              <a:rPr lang="cs-CZ" dirty="0"/>
              <a:t>#</a:t>
            </a:r>
          </a:p>
          <a:p>
            <a:r>
              <a:rPr lang="cs-CZ" dirty="0" err="1"/>
              <a:t>Mo</a:t>
            </a:r>
            <a:r>
              <a:rPr lang="sk-SK" dirty="0" err="1"/>
              <a:t>žnost</a:t>
            </a:r>
            <a:r>
              <a:rPr lang="sk-SK" dirty="0"/>
              <a:t> </a:t>
            </a:r>
            <a:r>
              <a:rPr lang="sk-SK" dirty="0" err="1"/>
              <a:t>využít</a:t>
            </a:r>
            <a:r>
              <a:rPr lang="sk-SK" dirty="0"/>
              <a:t> vývoj podobný vývoji pro </a:t>
            </a:r>
            <a:r>
              <a:rPr lang="sk-SK" dirty="0" err="1"/>
              <a:t>specifické</a:t>
            </a:r>
            <a:r>
              <a:rPr lang="sk-SK" dirty="0"/>
              <a:t> platformy</a:t>
            </a:r>
            <a:endParaRPr lang="cs-CZ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273940" y="4733155"/>
            <a:ext cx="3377351" cy="3865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egoe UI Light" pitchFamily="34" charset="0"/>
                <a:ea typeface="+mn-ea"/>
                <a:cs typeface="Segoe UI Light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12">
                <a:solidFill>
                  <a:schemeClr val="tx1"/>
                </a:solidFill>
                <a:latin typeface="+mn-lt"/>
              </a:rPr>
              <a:t>Xamari</a:t>
            </a:r>
            <a:r>
              <a:rPr lang="sk-SK" sz="1912">
                <a:solidFill>
                  <a:schemeClr val="tx1"/>
                </a:solidFill>
                <a:latin typeface="+mn-lt"/>
              </a:rPr>
              <a:t>n</a:t>
            </a:r>
            <a:endParaRPr lang="sk-SK" sz="1912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41176" y="2793452"/>
            <a:ext cx="5110115" cy="2803321"/>
            <a:chOff x="2819400" y="2108200"/>
            <a:chExt cx="5994400" cy="3238500"/>
          </a:xfrm>
        </p:grpSpPr>
        <p:sp>
          <p:nvSpPr>
            <p:cNvPr id="6" name="Rectangle 5"/>
            <p:cNvSpPr/>
            <p:nvPr/>
          </p:nvSpPr>
          <p:spPr bwMode="auto">
            <a:xfrm>
              <a:off x="2819400" y="2108200"/>
              <a:ext cx="1981200" cy="457200"/>
            </a:xfrm>
            <a:prstGeom prst="rect">
              <a:avLst/>
            </a:prstGeom>
            <a:solidFill>
              <a:srgbClr val="AA59A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r>
                <a:rPr lang="en-US" sz="1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500" dirty="0">
                  <a:solidFill>
                    <a:schemeClr val="bg1"/>
                  </a:solidFill>
                </a:rPr>
                <a:t>iOS C# UI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819400" y="2588312"/>
              <a:ext cx="5994400" cy="2758388"/>
            </a:xfrm>
            <a:prstGeom prst="rect">
              <a:avLst/>
            </a:prstGeom>
            <a:solidFill>
              <a:srgbClr val="82B0B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826000" y="2108200"/>
              <a:ext cx="1981200" cy="457200"/>
            </a:xfrm>
            <a:prstGeom prst="rect">
              <a:avLst/>
            </a:prstGeom>
            <a:solidFill>
              <a:srgbClr val="7DC56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r>
                <a:rPr lang="en-US" sz="1500" dirty="0">
                  <a:solidFill>
                    <a:schemeClr val="bg1"/>
                  </a:solidFill>
                </a:rPr>
                <a:t>Android C# UI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832600" y="2108200"/>
              <a:ext cx="1981200" cy="457200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r>
                <a:rPr lang="en-US" sz="1500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500" dirty="0">
                  <a:solidFill>
                    <a:schemeClr val="bg1"/>
                  </a:solidFill>
                </a:rPr>
                <a:t>Windows C# UI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72857" y="1876762"/>
            <a:ext cx="4224432" cy="698792"/>
            <a:chOff x="1371601" y="1838670"/>
            <a:chExt cx="3797300" cy="628137"/>
          </a:xfrm>
        </p:grpSpPr>
        <p:grpSp>
          <p:nvGrpSpPr>
            <p:cNvPr id="14" name="Group 13"/>
            <p:cNvGrpSpPr/>
            <p:nvPr/>
          </p:nvGrpSpPr>
          <p:grpSpPr>
            <a:xfrm>
              <a:off x="1371601" y="1841014"/>
              <a:ext cx="625793" cy="625793"/>
              <a:chOff x="2057400" y="2654300"/>
              <a:chExt cx="1028700" cy="1028700"/>
            </a:xfrm>
          </p:grpSpPr>
          <p:sp>
            <p:nvSpPr>
              <p:cNvPr id="21" name="Oval 20"/>
              <p:cNvSpPr/>
              <p:nvPr/>
            </p:nvSpPr>
            <p:spPr bwMode="auto">
              <a:xfrm>
                <a:off x="2057400" y="2654300"/>
                <a:ext cx="1028700" cy="1028700"/>
              </a:xfrm>
              <a:prstGeom prst="ellipse">
                <a:avLst/>
              </a:prstGeom>
              <a:solidFill>
                <a:srgbClr val="AA59A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2319102" y="2887010"/>
                <a:ext cx="468071" cy="482398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2991123" y="1838670"/>
              <a:ext cx="625793" cy="625793"/>
              <a:chOff x="3810000" y="3073400"/>
              <a:chExt cx="1028700" cy="1028700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3810000" y="3073400"/>
                <a:ext cx="1028700" cy="1028700"/>
              </a:xfrm>
              <a:prstGeom prst="ellipse">
                <a:avLst/>
              </a:prstGeom>
              <a:solidFill>
                <a:srgbClr val="7DC56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097336" y="3331470"/>
                <a:ext cx="434973" cy="500016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4543108" y="1838670"/>
              <a:ext cx="625793" cy="625793"/>
              <a:chOff x="6083300" y="3073400"/>
              <a:chExt cx="1028700" cy="1028700"/>
            </a:xfrm>
          </p:grpSpPr>
          <p:sp>
            <p:nvSpPr>
              <p:cNvPr id="17" name="Oval 16"/>
              <p:cNvSpPr/>
              <p:nvPr/>
            </p:nvSpPr>
            <p:spPr bwMode="auto">
              <a:xfrm>
                <a:off x="6083300" y="3073400"/>
                <a:ext cx="1028700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6419479" y="3365500"/>
                <a:ext cx="358852" cy="434973"/>
              </a:xfrm>
              <a:prstGeom prst="rect">
                <a:avLst/>
              </a:prstGeom>
            </p:spPr>
          </p:pic>
        </p:grpSp>
      </p:grpSp>
      <p:graphicFrame>
        <p:nvGraphicFramePr>
          <p:cNvPr id="25" name="Content Placeholder 3">
            <a:extLst>
              <a:ext uri="{FF2B5EF4-FFF2-40B4-BE49-F238E27FC236}">
                <a16:creationId xmlns:a16="http://schemas.microsoft.com/office/drawing/2014/main" id="{B8D02D2B-1942-4E1E-B02C-A68D38F080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3215149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562759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3AC34A-38FD-4A2E-A372-F66EE6F7C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Xamarin.Forms</a:t>
            </a:r>
            <a:endParaRPr lang="cs-CZ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C02A71-3AAA-4214-AC8C-00ED4C1E8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pro </a:t>
            </a:r>
            <a:r>
              <a:rPr lang="cs-CZ" dirty="0"/>
              <a:t>tvorbu</a:t>
            </a:r>
            <a:r>
              <a:rPr lang="en-US" dirty="0"/>
              <a:t> UI</a:t>
            </a:r>
          </a:p>
          <a:p>
            <a:r>
              <a:rPr lang="cs-CZ" dirty="0" err="1"/>
              <a:t>Neovlyvňuje</a:t>
            </a:r>
            <a:r>
              <a:rPr lang="cs-CZ" dirty="0"/>
              <a:t> výkon aplikace</a:t>
            </a:r>
          </a:p>
          <a:p>
            <a:r>
              <a:rPr lang="cs-CZ" dirty="0"/>
              <a:t>Společný pro všechny platformy</a:t>
            </a:r>
          </a:p>
          <a:p>
            <a:r>
              <a:rPr lang="cs-CZ" dirty="0"/>
              <a:t>Nativní UI na každé platformě</a:t>
            </a: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A822332-EE91-41E2-BDB0-1B481B8E1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57" y="3981377"/>
            <a:ext cx="10326285" cy="6858000"/>
          </a:xfrm>
          <a:prstGeom prst="rect">
            <a:avLst/>
          </a:prstGeom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42DD9B7B-C157-45F9-B889-61465A5A8A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3215149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541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Xamarin + </a:t>
            </a:r>
            <a:r>
              <a:rPr lang="en-US" dirty="0" err="1"/>
              <a:t>Xamarin.Forms</a:t>
            </a:r>
            <a:endParaRPr lang="en-US" dirty="0"/>
          </a:p>
        </p:txBody>
      </p:sp>
      <p:sp>
        <p:nvSpPr>
          <p:cNvPr id="97" name="Text Placeholder 2">
            <a:extLst>
              <a:ext uri="{FF2B5EF4-FFF2-40B4-BE49-F238E27FC236}">
                <a16:creationId xmlns:a16="http://schemas.microsoft.com/office/drawing/2014/main" id="{DF3B1284-5C1B-4105-A925-F0F3D03CD41C}"/>
              </a:ext>
            </a:extLst>
          </p:cNvPr>
          <p:cNvSpPr txBox="1">
            <a:spLocks/>
          </p:cNvSpPr>
          <p:nvPr/>
        </p:nvSpPr>
        <p:spPr>
          <a:xfrm>
            <a:off x="2273940" y="4733155"/>
            <a:ext cx="3377351" cy="3865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egoe UI Light" pitchFamily="34" charset="0"/>
                <a:ea typeface="+mn-ea"/>
                <a:cs typeface="Segoe UI Light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12">
                <a:solidFill>
                  <a:schemeClr val="tx1"/>
                </a:solidFill>
                <a:latin typeface="+mn-lt"/>
              </a:rPr>
              <a:t>Xamari</a:t>
            </a:r>
            <a:r>
              <a:rPr lang="sk-SK" sz="1912">
                <a:solidFill>
                  <a:schemeClr val="tx1"/>
                </a:solidFill>
                <a:latin typeface="+mn-lt"/>
              </a:rPr>
              <a:t>n</a:t>
            </a:r>
            <a:endParaRPr lang="sk-SK" sz="1912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5D3F7D1-9831-41A2-AD09-678954E34853}"/>
              </a:ext>
            </a:extLst>
          </p:cNvPr>
          <p:cNvGrpSpPr/>
          <p:nvPr/>
        </p:nvGrpSpPr>
        <p:grpSpPr>
          <a:xfrm>
            <a:off x="541176" y="2793452"/>
            <a:ext cx="5110115" cy="2803321"/>
            <a:chOff x="2819400" y="2108200"/>
            <a:chExt cx="5994400" cy="323850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A9930A3-C069-4350-8684-CACC35CD2313}"/>
                </a:ext>
              </a:extLst>
            </p:cNvPr>
            <p:cNvSpPr/>
            <p:nvPr/>
          </p:nvSpPr>
          <p:spPr bwMode="auto">
            <a:xfrm>
              <a:off x="2819400" y="2108200"/>
              <a:ext cx="1981200" cy="457200"/>
            </a:xfrm>
            <a:prstGeom prst="rect">
              <a:avLst/>
            </a:prstGeom>
            <a:solidFill>
              <a:srgbClr val="AA59A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r>
                <a:rPr lang="en-US" sz="1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500" dirty="0">
                  <a:solidFill>
                    <a:schemeClr val="bg1"/>
                  </a:solidFill>
                </a:rPr>
                <a:t>iOS C# UI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80576DC-FABF-40F8-9C6F-70D5C7713B4A}"/>
                </a:ext>
              </a:extLst>
            </p:cNvPr>
            <p:cNvSpPr/>
            <p:nvPr/>
          </p:nvSpPr>
          <p:spPr bwMode="auto">
            <a:xfrm>
              <a:off x="2819400" y="2588312"/>
              <a:ext cx="5994400" cy="2758388"/>
            </a:xfrm>
            <a:prstGeom prst="rect">
              <a:avLst/>
            </a:prstGeom>
            <a:solidFill>
              <a:srgbClr val="82B0B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EF270B6-C67E-4FF9-AA90-C6102A9AF68F}"/>
                </a:ext>
              </a:extLst>
            </p:cNvPr>
            <p:cNvSpPr/>
            <p:nvPr/>
          </p:nvSpPr>
          <p:spPr bwMode="auto">
            <a:xfrm>
              <a:off x="4826000" y="2108200"/>
              <a:ext cx="1981200" cy="457200"/>
            </a:xfrm>
            <a:prstGeom prst="rect">
              <a:avLst/>
            </a:prstGeom>
            <a:solidFill>
              <a:srgbClr val="7DC56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r>
                <a:rPr lang="en-US" sz="1500" dirty="0">
                  <a:solidFill>
                    <a:schemeClr val="bg1"/>
                  </a:solidFill>
                </a:rPr>
                <a:t>Android C# UI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4529636-6CE0-4700-8B7F-16C0A5462383}"/>
                </a:ext>
              </a:extLst>
            </p:cNvPr>
            <p:cNvSpPr/>
            <p:nvPr/>
          </p:nvSpPr>
          <p:spPr bwMode="auto">
            <a:xfrm>
              <a:off x="6832600" y="2108200"/>
              <a:ext cx="1981200" cy="457200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r>
                <a:rPr lang="en-US" sz="1500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500" dirty="0">
                  <a:solidFill>
                    <a:schemeClr val="bg1"/>
                  </a:solidFill>
                </a:rPr>
                <a:t>Windows C# UI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0B3FD65-5DEE-47FB-9AA0-4E94AEA18A24}"/>
              </a:ext>
            </a:extLst>
          </p:cNvPr>
          <p:cNvGrpSpPr/>
          <p:nvPr/>
        </p:nvGrpSpPr>
        <p:grpSpPr>
          <a:xfrm>
            <a:off x="972857" y="1876762"/>
            <a:ext cx="4224432" cy="698792"/>
            <a:chOff x="1371601" y="1838670"/>
            <a:chExt cx="3797300" cy="628137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5A38A44-6A73-4DD5-A61E-BBCEFEE9CDBD}"/>
                </a:ext>
              </a:extLst>
            </p:cNvPr>
            <p:cNvGrpSpPr/>
            <p:nvPr/>
          </p:nvGrpSpPr>
          <p:grpSpPr>
            <a:xfrm>
              <a:off x="1371601" y="1841014"/>
              <a:ext cx="625793" cy="625793"/>
              <a:chOff x="2057400" y="2654300"/>
              <a:chExt cx="1028700" cy="1028700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31AA22E-57C4-4D8E-A378-27B1D6BC2CC2}"/>
                  </a:ext>
                </a:extLst>
              </p:cNvPr>
              <p:cNvSpPr/>
              <p:nvPr/>
            </p:nvSpPr>
            <p:spPr bwMode="auto">
              <a:xfrm>
                <a:off x="2057400" y="2654300"/>
                <a:ext cx="1028700" cy="1028700"/>
              </a:xfrm>
              <a:prstGeom prst="ellipse">
                <a:avLst/>
              </a:prstGeom>
              <a:solidFill>
                <a:srgbClr val="AA59A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93CD1A86-026E-4550-B2EA-F878A488A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2319102" y="2887010"/>
                <a:ext cx="468071" cy="482398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6CF34CD-16C3-4DE2-AB7F-583B05A322F0}"/>
                </a:ext>
              </a:extLst>
            </p:cNvPr>
            <p:cNvGrpSpPr/>
            <p:nvPr/>
          </p:nvGrpSpPr>
          <p:grpSpPr>
            <a:xfrm>
              <a:off x="2991123" y="1838670"/>
              <a:ext cx="625793" cy="625793"/>
              <a:chOff x="3810000" y="3073400"/>
              <a:chExt cx="1028700" cy="1028700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7E27F59-E911-43BA-8238-5681B7674C1A}"/>
                  </a:ext>
                </a:extLst>
              </p:cNvPr>
              <p:cNvSpPr/>
              <p:nvPr/>
            </p:nvSpPr>
            <p:spPr bwMode="auto">
              <a:xfrm>
                <a:off x="3810000" y="3073400"/>
                <a:ext cx="1028700" cy="1028700"/>
              </a:xfrm>
              <a:prstGeom prst="ellipse">
                <a:avLst/>
              </a:prstGeom>
              <a:solidFill>
                <a:srgbClr val="7DC56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FEF37478-1984-4976-8128-B83FA7AA54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097336" y="3331470"/>
                <a:ext cx="434973" cy="500016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D30DFA9-3CEC-4875-B051-AA3B3F99F556}"/>
                </a:ext>
              </a:extLst>
            </p:cNvPr>
            <p:cNvGrpSpPr/>
            <p:nvPr/>
          </p:nvGrpSpPr>
          <p:grpSpPr>
            <a:xfrm>
              <a:off x="4543108" y="1838670"/>
              <a:ext cx="625793" cy="625793"/>
              <a:chOff x="6083300" y="3073400"/>
              <a:chExt cx="1028700" cy="1028700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B0271D3-47B5-4CB8-A3C3-A87B2479185A}"/>
                  </a:ext>
                </a:extLst>
              </p:cNvPr>
              <p:cNvSpPr/>
              <p:nvPr/>
            </p:nvSpPr>
            <p:spPr bwMode="auto">
              <a:xfrm>
                <a:off x="6083300" y="3073400"/>
                <a:ext cx="1028700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2132FEA1-B40C-4AD5-AD20-25ABF63B8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6419479" y="3365500"/>
                <a:ext cx="358852" cy="434973"/>
              </a:xfrm>
              <a:prstGeom prst="rect">
                <a:avLst/>
              </a:prstGeom>
            </p:spPr>
          </p:pic>
        </p:grpSp>
      </p:grpSp>
      <p:sp>
        <p:nvSpPr>
          <p:cNvPr id="129" name="Text Placeholder 3">
            <a:extLst>
              <a:ext uri="{FF2B5EF4-FFF2-40B4-BE49-F238E27FC236}">
                <a16:creationId xmlns:a16="http://schemas.microsoft.com/office/drawing/2014/main" id="{39CE8688-8E40-4B88-A6CD-5125431EA097}"/>
              </a:ext>
            </a:extLst>
          </p:cNvPr>
          <p:cNvSpPr txBox="1">
            <a:spLocks/>
          </p:cNvSpPr>
          <p:nvPr/>
        </p:nvSpPr>
        <p:spPr>
          <a:xfrm>
            <a:off x="1410767" y="5697318"/>
            <a:ext cx="3370931" cy="707886"/>
          </a:xfrm>
          <a:prstGeom prst="rect">
            <a:avLst/>
          </a:prstGeom>
        </p:spPr>
        <p:txBody>
          <a:bodyPr vert="horz" wrap="square" lIns="45720" tIns="45720" rIns="4572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Wingdings" pitchFamily="2" charset="2"/>
              <a:buNone/>
              <a:defRPr sz="2647" kern="12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0407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tabLst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3848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421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</a:rPr>
              <a:t>Xamarin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311F130-D8ED-4FE5-B250-87268E82A645}"/>
              </a:ext>
            </a:extLst>
          </p:cNvPr>
          <p:cNvSpPr txBox="1">
            <a:spLocks/>
          </p:cNvSpPr>
          <p:nvPr/>
        </p:nvSpPr>
        <p:spPr>
          <a:xfrm>
            <a:off x="8251559" y="4733155"/>
            <a:ext cx="3377351" cy="3865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egoe UI Light" pitchFamily="34" charset="0"/>
                <a:ea typeface="+mn-ea"/>
                <a:cs typeface="Segoe UI Light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12">
                <a:solidFill>
                  <a:schemeClr val="tx1"/>
                </a:solidFill>
                <a:latin typeface="+mn-lt"/>
              </a:rPr>
              <a:t>Xamari</a:t>
            </a:r>
            <a:r>
              <a:rPr lang="sk-SK" sz="1912">
                <a:solidFill>
                  <a:schemeClr val="tx1"/>
                </a:solidFill>
                <a:latin typeface="+mn-lt"/>
              </a:rPr>
              <a:t>n</a:t>
            </a:r>
            <a:endParaRPr lang="sk-SK" sz="1912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2F04BF-1868-43B8-8471-28DCADB6B4E3}"/>
              </a:ext>
            </a:extLst>
          </p:cNvPr>
          <p:cNvGrpSpPr/>
          <p:nvPr/>
        </p:nvGrpSpPr>
        <p:grpSpPr>
          <a:xfrm>
            <a:off x="6518795" y="2793453"/>
            <a:ext cx="5110115" cy="2803322"/>
            <a:chOff x="2819400" y="2108201"/>
            <a:chExt cx="5994400" cy="3238501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F5BD337-8D7B-4ABB-9929-3D5C071249BA}"/>
                </a:ext>
              </a:extLst>
            </p:cNvPr>
            <p:cNvSpPr/>
            <p:nvPr/>
          </p:nvSpPr>
          <p:spPr bwMode="auto">
            <a:xfrm>
              <a:off x="2819400" y="2108201"/>
              <a:ext cx="1981200" cy="118428"/>
            </a:xfrm>
            <a:prstGeom prst="rect">
              <a:avLst/>
            </a:prstGeom>
            <a:solidFill>
              <a:srgbClr val="AA59A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76F21B3-BA20-4768-AFDB-56E0D77F8F6C}"/>
                </a:ext>
              </a:extLst>
            </p:cNvPr>
            <p:cNvSpPr/>
            <p:nvPr/>
          </p:nvSpPr>
          <p:spPr bwMode="auto">
            <a:xfrm>
              <a:off x="2819400" y="2949996"/>
              <a:ext cx="5994400" cy="2396706"/>
            </a:xfrm>
            <a:prstGeom prst="rect">
              <a:avLst/>
            </a:prstGeom>
            <a:solidFill>
              <a:srgbClr val="82B0B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E3819EA-788F-4DF9-824B-E18C3876B916}"/>
                </a:ext>
              </a:extLst>
            </p:cNvPr>
            <p:cNvSpPr/>
            <p:nvPr/>
          </p:nvSpPr>
          <p:spPr bwMode="auto">
            <a:xfrm>
              <a:off x="4826000" y="2108201"/>
              <a:ext cx="1981200" cy="118428"/>
            </a:xfrm>
            <a:prstGeom prst="rect">
              <a:avLst/>
            </a:prstGeom>
            <a:solidFill>
              <a:srgbClr val="7DC56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55C2E8A-70EE-4AED-8865-EC0274530EEB}"/>
                </a:ext>
              </a:extLst>
            </p:cNvPr>
            <p:cNvSpPr/>
            <p:nvPr/>
          </p:nvSpPr>
          <p:spPr bwMode="auto">
            <a:xfrm>
              <a:off x="6832600" y="2108201"/>
              <a:ext cx="1981200" cy="118428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70A73B-2052-4C6D-91DB-EE2C6E4908DB}"/>
              </a:ext>
            </a:extLst>
          </p:cNvPr>
          <p:cNvGrpSpPr/>
          <p:nvPr/>
        </p:nvGrpSpPr>
        <p:grpSpPr>
          <a:xfrm>
            <a:off x="6950476" y="1876762"/>
            <a:ext cx="4224432" cy="698792"/>
            <a:chOff x="1371601" y="1838670"/>
            <a:chExt cx="3797300" cy="62813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A572947-B01A-403E-9509-00B48440D3F6}"/>
                </a:ext>
              </a:extLst>
            </p:cNvPr>
            <p:cNvGrpSpPr/>
            <p:nvPr/>
          </p:nvGrpSpPr>
          <p:grpSpPr>
            <a:xfrm>
              <a:off x="1371601" y="1841014"/>
              <a:ext cx="625793" cy="625793"/>
              <a:chOff x="2057400" y="2654300"/>
              <a:chExt cx="1028700" cy="102870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F7A7C43-0DE6-468F-B964-E3FFC9A37241}"/>
                  </a:ext>
                </a:extLst>
              </p:cNvPr>
              <p:cNvSpPr/>
              <p:nvPr/>
            </p:nvSpPr>
            <p:spPr bwMode="auto">
              <a:xfrm>
                <a:off x="2057400" y="2654300"/>
                <a:ext cx="1028700" cy="1028700"/>
              </a:xfrm>
              <a:prstGeom prst="ellipse">
                <a:avLst/>
              </a:prstGeom>
              <a:solidFill>
                <a:srgbClr val="AA59A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B6E1ACD6-166A-419C-9816-ADADE738D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2319102" y="2887010"/>
                <a:ext cx="468071" cy="482398"/>
              </a:xfrm>
              <a:prstGeom prst="rect">
                <a:avLst/>
              </a:prstGeom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B8C272-1570-41EC-BFB6-9D3426743932}"/>
                </a:ext>
              </a:extLst>
            </p:cNvPr>
            <p:cNvGrpSpPr/>
            <p:nvPr/>
          </p:nvGrpSpPr>
          <p:grpSpPr>
            <a:xfrm>
              <a:off x="2991123" y="1838670"/>
              <a:ext cx="625793" cy="625793"/>
              <a:chOff x="3810000" y="3073400"/>
              <a:chExt cx="1028700" cy="1028700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87B2B706-71CC-41F5-9F8C-5FD75AB745ED}"/>
                  </a:ext>
                </a:extLst>
              </p:cNvPr>
              <p:cNvSpPr/>
              <p:nvPr/>
            </p:nvSpPr>
            <p:spPr bwMode="auto">
              <a:xfrm>
                <a:off x="3810000" y="3073400"/>
                <a:ext cx="1028700" cy="1028700"/>
              </a:xfrm>
              <a:prstGeom prst="ellipse">
                <a:avLst/>
              </a:prstGeom>
              <a:solidFill>
                <a:srgbClr val="7DC56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20A639C9-6CB5-429A-9B67-8ABDB772DA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097336" y="3331470"/>
                <a:ext cx="434973" cy="500016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C6E32BC-6845-4E37-B1EA-4B6E04E5A954}"/>
                </a:ext>
              </a:extLst>
            </p:cNvPr>
            <p:cNvGrpSpPr/>
            <p:nvPr/>
          </p:nvGrpSpPr>
          <p:grpSpPr>
            <a:xfrm>
              <a:off x="4543108" y="1838670"/>
              <a:ext cx="625793" cy="625793"/>
              <a:chOff x="6083300" y="3073400"/>
              <a:chExt cx="1028700" cy="102870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4551C78-3889-42F5-AAE9-2FC9CE086954}"/>
                  </a:ext>
                </a:extLst>
              </p:cNvPr>
              <p:cNvSpPr/>
              <p:nvPr/>
            </p:nvSpPr>
            <p:spPr bwMode="auto">
              <a:xfrm>
                <a:off x="6083300" y="3073400"/>
                <a:ext cx="1028700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B70ACE4D-3401-4F5C-8EBE-3D26A2D21D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6419479" y="3365500"/>
                <a:ext cx="358852" cy="434973"/>
              </a:xfrm>
              <a:prstGeom prst="rect">
                <a:avLst/>
              </a:prstGeom>
            </p:spPr>
          </p:pic>
        </p:grpSp>
      </p:grp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FB44B625-7BCE-4472-ABB5-EB78443F5749}"/>
              </a:ext>
            </a:extLst>
          </p:cNvPr>
          <p:cNvSpPr txBox="1">
            <a:spLocks/>
          </p:cNvSpPr>
          <p:nvPr/>
        </p:nvSpPr>
        <p:spPr>
          <a:xfrm>
            <a:off x="7388386" y="5697318"/>
            <a:ext cx="3370931" cy="707886"/>
          </a:xfrm>
          <a:prstGeom prst="rect">
            <a:avLst/>
          </a:prstGeom>
        </p:spPr>
        <p:txBody>
          <a:bodyPr vert="horz" wrap="square" lIns="45720" tIns="45720" rIns="4572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Wingdings" pitchFamily="2" charset="2"/>
              <a:buNone/>
              <a:defRPr sz="2647" kern="12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0407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tabLst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3848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421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</a:rPr>
              <a:t>Xamarin</a:t>
            </a:r>
            <a:r>
              <a:rPr lang="sk-SK" sz="4000" dirty="0">
                <a:solidFill>
                  <a:schemeClr val="tx1"/>
                </a:solidFill>
              </a:rPr>
              <a:t>.Forms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FFD354D-9048-4DE8-A5DE-A090FB66037F}"/>
              </a:ext>
            </a:extLst>
          </p:cNvPr>
          <p:cNvSpPr txBox="1"/>
          <p:nvPr/>
        </p:nvSpPr>
        <p:spPr>
          <a:xfrm>
            <a:off x="6522634" y="2919383"/>
            <a:ext cx="5106276" cy="579330"/>
          </a:xfrm>
          <a:prstGeom prst="rect">
            <a:avLst/>
          </a:prstGeom>
          <a:solidFill>
            <a:srgbClr val="0070C0"/>
          </a:solidFill>
        </p:spPr>
        <p:txBody>
          <a:bodyPr wrap="square" lIns="134464" tIns="107571" rIns="134464" bIns="107571" rtlCol="0">
            <a:spAutoFit/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solidFill>
                  <a:schemeClr val="bg1"/>
                </a:solidFill>
              </a:rPr>
              <a:t>Shared UI Code</a:t>
            </a:r>
          </a:p>
        </p:txBody>
      </p:sp>
      <p:graphicFrame>
        <p:nvGraphicFramePr>
          <p:cNvPr id="39" name="Content Placeholder 3">
            <a:extLst>
              <a:ext uri="{FF2B5EF4-FFF2-40B4-BE49-F238E27FC236}">
                <a16:creationId xmlns:a16="http://schemas.microsoft.com/office/drawing/2014/main" id="{2146285B-B796-44D5-A675-694E2CD73D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3215149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234635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build="p"/>
      <p:bldP spid="70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954</Words>
  <Application>Microsoft Office PowerPoint</Application>
  <PresentationFormat>Widescreen</PresentationFormat>
  <Paragraphs>413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Calibri</vt:lpstr>
      <vt:lpstr>Tw Cen MT</vt:lpstr>
      <vt:lpstr>Tw Cen MT Condensed</vt:lpstr>
      <vt:lpstr>WeblySleek UI</vt:lpstr>
      <vt:lpstr>Wingdings</vt:lpstr>
      <vt:lpstr>Wingdings 3</vt:lpstr>
      <vt:lpstr>Integral</vt:lpstr>
      <vt:lpstr>PV239 - 01 Úvod</vt:lpstr>
      <vt:lpstr>Představení Lidí</vt:lpstr>
      <vt:lpstr>Představení předmětu</vt:lpstr>
      <vt:lpstr>Dnešní cíle</vt:lpstr>
      <vt:lpstr>Představení výsledné aplikace</vt:lpstr>
      <vt:lpstr>Tradiční přístup k vývoji aplikací</vt:lpstr>
      <vt:lpstr>Xamarin</vt:lpstr>
      <vt:lpstr>Xamarin.Forms</vt:lpstr>
      <vt:lpstr>Xamarin + Xamarin.Forms</vt:lpstr>
      <vt:lpstr>Xamarin Forms</vt:lpstr>
      <vt:lpstr>Xamarin Forms</vt:lpstr>
      <vt:lpstr>co potřebujete?</vt:lpstr>
      <vt:lpstr>Visual studio workloads</vt:lpstr>
      <vt:lpstr>Vývoj pro ios</vt:lpstr>
      <vt:lpstr>Vytvoření projektu</vt:lpstr>
      <vt:lpstr>Vytvoření projektu</vt:lpstr>
      <vt:lpstr>Vytvoření projektu </vt:lpstr>
      <vt:lpstr>Vytvoření aplikace</vt:lpstr>
      <vt:lpstr>Sdílení kódu</vt:lpstr>
      <vt:lpstr>Layouts – jedna komponenta</vt:lpstr>
      <vt:lpstr>Layouts – více komponent</vt:lpstr>
      <vt:lpstr>Layouts – více komponent</vt:lpstr>
      <vt:lpstr>Grid</vt:lpstr>
      <vt:lpstr>StackLayout</vt:lpstr>
      <vt:lpstr>Layouts</vt:lpstr>
      <vt:lpstr>Ovládací prvky</vt:lpstr>
      <vt:lpstr>Prezentace obsahu</vt:lpstr>
      <vt:lpstr>Akce</vt:lpstr>
      <vt:lpstr>Nastavování hodnot</vt:lpstr>
      <vt:lpstr>Editace textu</vt:lpstr>
      <vt:lpstr>Indikace aktivity</vt:lpstr>
      <vt:lpstr>kolekce</vt:lpstr>
      <vt:lpstr>ViewCell</vt:lpstr>
      <vt:lpstr>Pop-ups</vt:lpstr>
      <vt:lpstr>Komerční komponenty</vt:lpstr>
      <vt:lpstr>Stránky</vt:lpstr>
      <vt:lpstr>Stránky</vt:lpstr>
      <vt:lpstr>Stránky</vt:lpstr>
      <vt:lpstr>Stránky</vt:lpstr>
      <vt:lpstr>Dnešní cíle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Introduction</dc:title>
  <dc:creator>Roman Jašek</dc:creator>
  <cp:lastModifiedBy>Roman Jašek</cp:lastModifiedBy>
  <cp:revision>369</cp:revision>
  <dcterms:created xsi:type="dcterms:W3CDTF">2019-02-24T20:41:15Z</dcterms:created>
  <dcterms:modified xsi:type="dcterms:W3CDTF">2022-02-14T17:55:36Z</dcterms:modified>
</cp:coreProperties>
</file>